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66" r:id="rId2"/>
    <p:sldId id="257" r:id="rId3"/>
    <p:sldId id="259" r:id="rId4"/>
    <p:sldId id="277" r:id="rId5"/>
    <p:sldId id="258" r:id="rId6"/>
    <p:sldId id="260" r:id="rId7"/>
    <p:sldId id="262" r:id="rId8"/>
    <p:sldId id="278" r:id="rId9"/>
    <p:sldId id="264" r:id="rId10"/>
    <p:sldId id="263" r:id="rId11"/>
    <p:sldId id="274" r:id="rId12"/>
    <p:sldId id="271" r:id="rId13"/>
    <p:sldId id="272" r:id="rId14"/>
    <p:sldId id="275" r:id="rId15"/>
    <p:sldId id="276"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3FFC0-F343-7A88-BF3A-F8E7A6DF7CA3}" name="Kramer, Jayne" initials="JK" userId="S::JCorso@smithbucklin.com::bd32358c-334c-4c7b-ba21-8622bc1275a2" providerId="AD"/>
  <p188:author id="{6C3231E4-0926-B3DF-B7D9-D159EAFB6C84}" name="Lightle, Everett" initials="EL" userId="S::ELightle@smithbucklin.com::2897302a-290a-42d2-832d-182c940f7e76" providerId="AD"/>
  <p188:author id="{1BCA50EC-2F88-C50E-13F1-9B01AE7134BB}" name="Scott, Katie" initials="KS" userId="S::CScott@smithbucklin.com::6ef82afd-e8dd-4b55-9df3-fc5c9d7485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4"/>
    <p:restoredTop sz="96793"/>
  </p:normalViewPr>
  <p:slideViewPr>
    <p:cSldViewPr snapToGrid="0" snapToObjects="1" showGuides="1">
      <p:cViewPr varScale="1">
        <p:scale>
          <a:sx n="111" d="100"/>
          <a:sy n="111" d="100"/>
        </p:scale>
        <p:origin x="318" y="96"/>
      </p:cViewPr>
      <p:guideLst>
        <p:guide orient="horz" pos="2160"/>
        <p:guide pos="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9540-E06D-1A44-9D49-D564B1CB4E90}"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3522-3153-4D4D-A0B3-62CF766EB6CA}" type="slidenum">
              <a:rPr lang="en-US" smtClean="0"/>
              <a:t>‹#›</a:t>
            </a:fld>
            <a:endParaRPr lang="en-US"/>
          </a:p>
        </p:txBody>
      </p:sp>
    </p:spTree>
    <p:extLst>
      <p:ext uri="{BB962C8B-B14F-4D97-AF65-F5344CB8AC3E}">
        <p14:creationId xmlns:p14="http://schemas.microsoft.com/office/powerpoint/2010/main" val="411036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1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A22C25-1CCB-674A-9C6C-D967898F72DF}"/>
              </a:ext>
            </a:extLst>
          </p:cNvPr>
          <p:cNvSpPr>
            <a:spLocks noGrp="1"/>
          </p:cNvSpPr>
          <p:nvPr>
            <p:ph type="pic" sz="quarter" idx="13"/>
          </p:nvPr>
        </p:nvSpPr>
        <p:spPr>
          <a:xfrm>
            <a:off x="0" y="0"/>
            <a:ext cx="12192000" cy="6013450"/>
          </a:xfrm>
        </p:spPr>
        <p:txBody>
          <a:bodyPr/>
          <a:lstStyle/>
          <a:p>
            <a:r>
              <a:rPr lang="en-US"/>
              <a:t>Click icon to add picture</a:t>
            </a:r>
          </a:p>
        </p:txBody>
      </p:sp>
      <p:sp>
        <p:nvSpPr>
          <p:cNvPr id="2" name="Title 1">
            <a:extLst>
              <a:ext uri="{FF2B5EF4-FFF2-40B4-BE49-F238E27FC236}">
                <a16:creationId xmlns:a16="http://schemas.microsoft.com/office/drawing/2014/main" id="{1E774267-5129-264E-8CAB-AA31C085361E}"/>
              </a:ext>
            </a:extLst>
          </p:cNvPr>
          <p:cNvSpPr>
            <a:spLocks noGrp="1"/>
          </p:cNvSpPr>
          <p:nvPr>
            <p:ph type="title"/>
          </p:nvPr>
        </p:nvSpPr>
        <p:spPr>
          <a:xfrm>
            <a:off x="838200" y="3988435"/>
            <a:ext cx="10515600" cy="132556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002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1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2607-7324-7648-B3CB-7B185529003B}"/>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6E459F-2AC6-5A48-AEDD-242FF99400EC}"/>
              </a:ext>
            </a:extLst>
          </p:cNvPr>
          <p:cNvSpPr>
            <a:spLocks noGrp="1"/>
          </p:cNvSpPr>
          <p:nvPr>
            <p:ph idx="1"/>
          </p:nvPr>
        </p:nvSpPr>
        <p:spPr>
          <a:xfrm>
            <a:off x="5183188" y="987425"/>
            <a:ext cx="6172200" cy="4873625"/>
          </a:xfrm>
        </p:spPr>
        <p:txBody>
          <a:bodyPr/>
          <a:lstStyle>
            <a:lvl1pPr>
              <a:buClr>
                <a:schemeClr val="accent1"/>
              </a:buClr>
              <a:defRPr sz="3200"/>
            </a:lvl1pPr>
            <a:lvl2pPr>
              <a:buClr>
                <a:schemeClr val="accent1"/>
              </a:buClr>
              <a:defRPr sz="2800"/>
            </a:lvl2pPr>
            <a:lvl3pPr>
              <a:buClr>
                <a:schemeClr val="accent1"/>
              </a:buClr>
              <a:defRPr sz="2400"/>
            </a:lvl3pPr>
            <a:lvl4pPr>
              <a:buClr>
                <a:schemeClr val="accent1"/>
              </a:buClr>
              <a:defRPr sz="2000"/>
            </a:lvl4pPr>
            <a:lvl5pPr>
              <a:buClr>
                <a:schemeClr val="accent1"/>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698AFCA-DBCF-C045-B34F-368071A42D96}"/>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DC6E262-64AC-434E-B551-71F7E2E8073B}"/>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188ED1-47F9-964C-B0D9-27E92F6C383D}"/>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31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5943D4-1E4A-134A-8099-25AF4E330BB8}"/>
              </a:ext>
            </a:extLst>
          </p:cNvPr>
          <p:cNvSpPr>
            <a:spLocks noGrp="1"/>
          </p:cNvSpPr>
          <p:nvPr>
            <p:ph type="pic" idx="1"/>
          </p:nvPr>
        </p:nvSpPr>
        <p:spPr>
          <a:xfrm>
            <a:off x="5183188" y="765811"/>
            <a:ext cx="6172200" cy="50952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D92867E7-8804-6F43-9BFC-837F75EEFDA9}"/>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9F3FD894-44A6-2D43-9280-0A98A42B680A}"/>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8C6836B5-A3A9-1B45-909C-AD84B131FD60}"/>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6AEB81-3916-6847-A564-EE989071BE00}"/>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1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2C47-2EC2-1B40-BEBE-8975EBB2B431}"/>
              </a:ext>
            </a:extLst>
          </p:cNvPr>
          <p:cNvSpPr>
            <a:spLocks noGrp="1"/>
          </p:cNvSpPr>
          <p:nvPr>
            <p:ph type="title"/>
          </p:nvPr>
        </p:nvSpPr>
        <p:spPr>
          <a:xfrm>
            <a:off x="538162" y="3114677"/>
            <a:ext cx="5876926" cy="1357311"/>
          </a:xfrm>
        </p:spPr>
        <p:txBody>
          <a:bodyPr anchor="t" anchorCtr="0"/>
          <a:lstStyle>
            <a:lvl1pPr>
              <a:defRPr>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1AF310B3-B74C-C242-88AD-32D39FCFAFA5}"/>
              </a:ext>
            </a:extLst>
          </p:cNvPr>
          <p:cNvSpPr>
            <a:spLocks noGrp="1"/>
          </p:cNvSpPr>
          <p:nvPr>
            <p:ph type="body" idx="1"/>
          </p:nvPr>
        </p:nvSpPr>
        <p:spPr>
          <a:xfrm>
            <a:off x="538162" y="4643581"/>
            <a:ext cx="7091363"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709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1678-8CDF-E445-AF07-B882565CCA07}"/>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CBE3EC-FE84-F549-8F3E-1897641AC588}"/>
              </a:ext>
            </a:extLst>
          </p:cNvPr>
          <p:cNvSpPr>
            <a:spLocks noGrp="1"/>
          </p:cNvSpPr>
          <p:nvPr>
            <p:ph type="subTitle" idx="1"/>
          </p:nvPr>
        </p:nvSpPr>
        <p:spPr>
          <a:xfrm>
            <a:off x="813955" y="2709111"/>
            <a:ext cx="9144000"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83D1FD1E-0C4E-0D4E-B611-1D2529F56059}"/>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4E3EB7-D9CC-FC48-ACB5-0888650F914D}"/>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03173"/>
      </p:ext>
    </p:extLst>
  </p:cSld>
  <p:clrMapOvr>
    <a:masterClrMapping/>
  </p:clrMapOvr>
  <p:extLst>
    <p:ext uri="{DCECCB84-F9BA-43D5-87BE-67443E8EF086}">
      <p15:sldGuideLst xmlns:p15="http://schemas.microsoft.com/office/powerpoint/2012/main">
        <p15:guide id="1" pos="504" userDrawn="1">
          <p15:clr>
            <a:srgbClr val="FBAE40"/>
          </p15:clr>
        </p15:guide>
        <p15:guide id="2" orient="horz" pos="11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BF9AD-1B46-E342-AA83-4AED958A952A}"/>
              </a:ext>
            </a:extLst>
          </p:cNvPr>
          <p:cNvSpPr>
            <a:spLocks noGrp="1"/>
          </p:cNvSpPr>
          <p:nvPr>
            <p:ph idx="1"/>
          </p:nvPr>
        </p:nvSpPr>
        <p:spPr>
          <a:xfrm>
            <a:off x="796635" y="2702327"/>
            <a:ext cx="10515600" cy="2587943"/>
          </a:xfrm>
        </p:spPr>
        <p:txBody>
          <a:bodyPr/>
          <a:lstStyle>
            <a:lvl1pPr>
              <a:buClr>
                <a:schemeClr val="accent1"/>
              </a:buClr>
              <a:defRPr sz="24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3B9B482A-43A0-4B4E-8A51-23E096B1A515}"/>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E19A12-867F-8F47-9FBF-6750E55E5194}"/>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Title 1">
            <a:extLst>
              <a:ext uri="{FF2B5EF4-FFF2-40B4-BE49-F238E27FC236}">
                <a16:creationId xmlns:a16="http://schemas.microsoft.com/office/drawing/2014/main" id="{8D4E6CD1-7118-8847-9AF1-E105679D482B}"/>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330150642"/>
      </p:ext>
    </p:extLst>
  </p:cSld>
  <p:clrMapOvr>
    <a:masterClrMapping/>
  </p:clrMapOvr>
  <p:extLst>
    <p:ext uri="{DCECCB84-F9BA-43D5-87BE-67443E8EF086}">
      <p15:sldGuideLst xmlns:p15="http://schemas.microsoft.com/office/powerpoint/2012/main">
        <p15:guide id="1"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0" y="1981200"/>
            <a:ext cx="12192000" cy="396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831850" y="1349519"/>
            <a:ext cx="10515600" cy="2852737"/>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831850" y="4229244"/>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6897BCC7-AF52-1542-AEBD-3E9967FF79EB}"/>
              </a:ext>
            </a:extLst>
          </p:cNvPr>
          <p:cNvSpPr/>
          <p:nvPr userDrawn="1"/>
        </p:nvSpPr>
        <p:spPr>
          <a:xfrm>
            <a:off x="0" y="0"/>
            <a:ext cx="8714509" cy="1662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83CF7-3ED0-4246-BFA1-539877860832}"/>
              </a:ext>
            </a:extLst>
          </p:cNvPr>
          <p:cNvSpPr/>
          <p:nvPr userDrawn="1"/>
        </p:nvSpPr>
        <p:spPr>
          <a:xfrm>
            <a:off x="9088582" y="0"/>
            <a:ext cx="3131127" cy="1662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09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0" y="1981200"/>
            <a:ext cx="7703127" cy="396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831850" y="1349519"/>
            <a:ext cx="6067714"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831850" y="422924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6897BCC7-AF52-1542-AEBD-3E9967FF79EB}"/>
              </a:ext>
            </a:extLst>
          </p:cNvPr>
          <p:cNvSpPr/>
          <p:nvPr userDrawn="1"/>
        </p:nvSpPr>
        <p:spPr>
          <a:xfrm>
            <a:off x="0" y="0"/>
            <a:ext cx="7703127" cy="16625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88DA7D62-CF84-DE4E-B6AC-6D9E1E1919B9}"/>
              </a:ext>
            </a:extLst>
          </p:cNvPr>
          <p:cNvSpPr>
            <a:spLocks noGrp="1"/>
          </p:cNvSpPr>
          <p:nvPr>
            <p:ph type="pic" sz="quarter" idx="13"/>
          </p:nvPr>
        </p:nvSpPr>
        <p:spPr>
          <a:xfrm>
            <a:off x="8021782" y="0"/>
            <a:ext cx="4170218" cy="5943600"/>
          </a:xfrm>
        </p:spPr>
        <p:txBody>
          <a:bodyPr/>
          <a:lstStyle/>
          <a:p>
            <a:r>
              <a:rPr lang="en-US"/>
              <a:t>Click icon to add picture</a:t>
            </a:r>
          </a:p>
        </p:txBody>
      </p:sp>
    </p:spTree>
    <p:extLst>
      <p:ext uri="{BB962C8B-B14F-4D97-AF65-F5344CB8AC3E}">
        <p14:creationId xmlns:p14="http://schemas.microsoft.com/office/powerpoint/2010/main" val="361813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5292436" y="1981200"/>
            <a:ext cx="6899564" cy="396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5667086" y="1349519"/>
            <a:ext cx="5735205"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5667086" y="4229244"/>
            <a:ext cx="5776769"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C683CF7-3ED0-4246-BFA1-539877860832}"/>
              </a:ext>
            </a:extLst>
          </p:cNvPr>
          <p:cNvSpPr/>
          <p:nvPr userDrawn="1"/>
        </p:nvSpPr>
        <p:spPr>
          <a:xfrm>
            <a:off x="5292436" y="0"/>
            <a:ext cx="6927273" cy="1662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FEDC91C2-5110-8C42-A8F3-5FB348CBCAFD}"/>
              </a:ext>
            </a:extLst>
          </p:cNvPr>
          <p:cNvSpPr>
            <a:spLocks noGrp="1"/>
          </p:cNvSpPr>
          <p:nvPr>
            <p:ph type="pic" sz="quarter" idx="13"/>
          </p:nvPr>
        </p:nvSpPr>
        <p:spPr>
          <a:xfrm>
            <a:off x="0" y="0"/>
            <a:ext cx="4987925" cy="5943600"/>
          </a:xfrm>
        </p:spPr>
        <p:txBody>
          <a:bodyPr/>
          <a:lstStyle/>
          <a:p>
            <a:r>
              <a:rPr lang="en-US"/>
              <a:t>Click icon to add picture</a:t>
            </a:r>
          </a:p>
        </p:txBody>
      </p:sp>
    </p:spTree>
    <p:extLst>
      <p:ext uri="{BB962C8B-B14F-4D97-AF65-F5344CB8AC3E}">
        <p14:creationId xmlns:p14="http://schemas.microsoft.com/office/powerpoint/2010/main" val="217645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C530A-919D-304C-9122-03E40B9A3C7C}"/>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AC0C99-14D5-2743-AE5B-92FE286E0124}"/>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304DBEF-2DA2-B04C-B965-CFAE0CD0A9D1}"/>
              </a:ext>
            </a:extLst>
          </p:cNvPr>
          <p:cNvSpPr>
            <a:spLocks noGrp="1"/>
          </p:cNvSpPr>
          <p:nvPr>
            <p:ph idx="1"/>
          </p:nvPr>
        </p:nvSpPr>
        <p:spPr>
          <a:xfrm>
            <a:off x="796635" y="2702327"/>
            <a:ext cx="10515600" cy="2587943"/>
          </a:xfrm>
        </p:spPr>
        <p:txBody>
          <a:bodyPr numCol="2"/>
          <a:lstStyle>
            <a:lvl1pPr>
              <a:buClr>
                <a:schemeClr val="accent1"/>
              </a:buClr>
              <a:defRPr sz="24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B99D1B62-CF80-444D-98D2-4B57CC98DAC7}"/>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70815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EFC9A-4F28-7940-862E-0DAF00A79873}"/>
              </a:ext>
            </a:extLst>
          </p:cNvPr>
          <p:cNvSpPr>
            <a:spLocks noGrp="1"/>
          </p:cNvSpPr>
          <p:nvPr>
            <p:ph type="body" idx="1"/>
          </p:nvPr>
        </p:nvSpPr>
        <p:spPr>
          <a:xfrm>
            <a:off x="839788" y="2708909"/>
            <a:ext cx="5157787"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06A10-6D26-CF47-AB65-DB8534DF37C3}"/>
              </a:ext>
            </a:extLst>
          </p:cNvPr>
          <p:cNvSpPr>
            <a:spLocks noGrp="1"/>
          </p:cNvSpPr>
          <p:nvPr>
            <p:ph sz="half" idx="2"/>
          </p:nvPr>
        </p:nvSpPr>
        <p:spPr>
          <a:xfrm>
            <a:off x="839788" y="3420895"/>
            <a:ext cx="5157787" cy="2768767"/>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3ADA77-02EA-134B-A6DF-8701230BFE20}"/>
              </a:ext>
            </a:extLst>
          </p:cNvPr>
          <p:cNvSpPr>
            <a:spLocks noGrp="1"/>
          </p:cNvSpPr>
          <p:nvPr>
            <p:ph type="body" sz="quarter" idx="3"/>
          </p:nvPr>
        </p:nvSpPr>
        <p:spPr>
          <a:xfrm>
            <a:off x="6172200" y="2708909"/>
            <a:ext cx="5183188"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46F5C-CBE4-3B41-A1B6-157633AA0258}"/>
              </a:ext>
            </a:extLst>
          </p:cNvPr>
          <p:cNvSpPr>
            <a:spLocks noGrp="1"/>
          </p:cNvSpPr>
          <p:nvPr>
            <p:ph sz="quarter" idx="4"/>
          </p:nvPr>
        </p:nvSpPr>
        <p:spPr>
          <a:xfrm>
            <a:off x="6172200" y="3420895"/>
            <a:ext cx="5183188" cy="2768767"/>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3903B0EB-84B4-FC4C-8734-A2CB1BC4D6DA}"/>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B12229-A834-D642-81F4-5D3FBEAAF229}"/>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AF20324-165B-5144-A532-EC053BC6478F}"/>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76406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FA2481-D5BE-2643-853A-E331059B66F4}"/>
              </a:ext>
            </a:extLst>
          </p:cNvPr>
          <p:cNvSpPr>
            <a:spLocks noGrp="1"/>
          </p:cNvSpPr>
          <p:nvPr>
            <p:ph type="title"/>
          </p:nvPr>
        </p:nvSpPr>
        <p:spPr>
          <a:xfrm>
            <a:off x="471487" y="365125"/>
            <a:ext cx="1115853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7F76DF-AF00-4B4C-A068-7B7185F7156C}"/>
              </a:ext>
            </a:extLst>
          </p:cNvPr>
          <p:cNvSpPr>
            <a:spLocks noGrp="1"/>
          </p:cNvSpPr>
          <p:nvPr>
            <p:ph type="body" idx="1"/>
          </p:nvPr>
        </p:nvSpPr>
        <p:spPr>
          <a:xfrm>
            <a:off x="471487" y="1825625"/>
            <a:ext cx="111585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7862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9" r:id="rId5"/>
    <p:sldLayoutId id="2147483658" r:id="rId6"/>
    <p:sldLayoutId id="2147483651" r:id="rId7"/>
    <p:sldLayoutId id="2147483652" r:id="rId8"/>
    <p:sldLayoutId id="2147483653" r:id="rId9"/>
    <p:sldLayoutId id="2147483654" r:id="rId10"/>
    <p:sldLayoutId id="2147483655" r:id="rId11"/>
    <p:sldLayoutId id="2147483656" r:id="rId12"/>
    <p:sldLayoutId id="2147483657" r:id="rId13"/>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company/institute-for-credentialing-excellence/" TargetMode="Externa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https://www.ice-exchange.org/Registr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hyperlink" Target="https://smithbucklinvoices.gv-one.com/?gId=3736&amp;rId=16341" TargetMode="Externa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redentialingexcellence.org/Membership/Membership-Referral" TargetMode="Externa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hyperlink" Target="http://www.ice-exchange.org/" TargetMode="Externa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www.ice-exchange.org/" TargetMode="Externa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hyperlink" Target="https://www.ice-exchange.org/" TargetMode="Externa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hyperlink" Target="https://www.linkedin.com/company/institute-for-credentialing-excellence/"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67B54-BDEE-0545-8B6E-733C429FCFFC}"/>
              </a:ext>
            </a:extLst>
          </p:cNvPr>
          <p:cNvSpPr>
            <a:spLocks noGrp="1"/>
          </p:cNvSpPr>
          <p:nvPr>
            <p:ph type="title"/>
          </p:nvPr>
        </p:nvSpPr>
        <p:spPr/>
        <p:txBody>
          <a:bodyPr>
            <a:normAutofit/>
          </a:bodyPr>
          <a:lstStyle/>
          <a:p>
            <a:r>
              <a:rPr lang="en-US" dirty="0"/>
              <a:t>Industry Partners Marketing Toolkit</a:t>
            </a:r>
          </a:p>
        </p:txBody>
      </p:sp>
      <p:sp>
        <p:nvSpPr>
          <p:cNvPr id="3" name="Text Placeholder 2">
            <a:extLst>
              <a:ext uri="{FF2B5EF4-FFF2-40B4-BE49-F238E27FC236}">
                <a16:creationId xmlns:a16="http://schemas.microsoft.com/office/drawing/2014/main" id="{9A78A8D9-5D85-9448-A8BE-327B2B34EAC9}"/>
              </a:ext>
            </a:extLst>
          </p:cNvPr>
          <p:cNvSpPr>
            <a:spLocks noGrp="1"/>
          </p:cNvSpPr>
          <p:nvPr>
            <p:ph type="body" idx="1"/>
          </p:nvPr>
        </p:nvSpPr>
        <p:spPr/>
        <p:txBody>
          <a:bodyPr/>
          <a:lstStyle/>
          <a:p>
            <a:r>
              <a:rPr lang="en-US" dirty="0">
                <a:solidFill>
                  <a:schemeClr val="bg1"/>
                </a:solidFill>
              </a:rPr>
              <a:t>Utilize the resources in this toolkit to promote registration and your participation at this year's event. Encourage your professional network and colleagues to join us in Miami Beach, FL! </a:t>
            </a:r>
          </a:p>
        </p:txBody>
      </p:sp>
    </p:spTree>
    <p:custDataLst>
      <p:tags r:id="rId1"/>
    </p:custDataLst>
    <p:extLst>
      <p:ext uri="{BB962C8B-B14F-4D97-AF65-F5344CB8AC3E}">
        <p14:creationId xmlns:p14="http://schemas.microsoft.com/office/powerpoint/2010/main" val="263208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9C70F-62B3-C847-B2DC-EA7C055D154D}"/>
              </a:ext>
            </a:extLst>
          </p:cNvPr>
          <p:cNvSpPr>
            <a:spLocks noGrp="1"/>
          </p:cNvSpPr>
          <p:nvPr>
            <p:ph type="body" idx="1"/>
          </p:nvPr>
        </p:nvSpPr>
        <p:spPr/>
        <p:txBody>
          <a:bodyPr/>
          <a:lstStyle/>
          <a:p>
            <a:r>
              <a:rPr lang="en-US" dirty="0"/>
              <a:t>LinkedIn Graphic</a:t>
            </a:r>
          </a:p>
        </p:txBody>
      </p:sp>
      <p:pic>
        <p:nvPicPr>
          <p:cNvPr id="7" name="Content Placeholder 6" descr="A green and white banner with buildings in the background&#10;&#10;Description automatically generated">
            <a:extLst>
              <a:ext uri="{FF2B5EF4-FFF2-40B4-BE49-F238E27FC236}">
                <a16:creationId xmlns:a16="http://schemas.microsoft.com/office/drawing/2014/main" id="{651E2D85-1E65-B13B-E2D3-6DB58A9B7FCD}"/>
              </a:ext>
            </a:extLst>
          </p:cNvPr>
          <p:cNvPicPr>
            <a:picLocks noGrp="1" noChangeAspect="1"/>
          </p:cNvPicPr>
          <p:nvPr>
            <p:ph sz="half" idx="2"/>
          </p:nvPr>
        </p:nvPicPr>
        <p:blipFill>
          <a:blip r:embed="rId3"/>
          <a:stretch>
            <a:fillRect/>
          </a:stretch>
        </p:blipFill>
        <p:spPr>
          <a:xfrm>
            <a:off x="839788" y="3457633"/>
            <a:ext cx="5157787" cy="2695459"/>
          </a:xfrm>
        </p:spPr>
      </p:pic>
      <p:sp>
        <p:nvSpPr>
          <p:cNvPr id="4" name="Text Placeholder 3">
            <a:extLst>
              <a:ext uri="{FF2B5EF4-FFF2-40B4-BE49-F238E27FC236}">
                <a16:creationId xmlns:a16="http://schemas.microsoft.com/office/drawing/2014/main" id="{2034A212-9057-804E-BE3C-CBE49D57216D}"/>
              </a:ext>
            </a:extLst>
          </p:cNvPr>
          <p:cNvSpPr>
            <a:spLocks noGrp="1"/>
          </p:cNvSpPr>
          <p:nvPr>
            <p:ph type="body" sz="quarter" idx="3"/>
          </p:nvPr>
        </p:nvSpPr>
        <p:spPr/>
        <p:txBody>
          <a:bodyPr/>
          <a:lstStyle/>
          <a:p>
            <a:r>
              <a:rPr lang="en-US" dirty="0"/>
              <a:t>LinkedIn Header</a:t>
            </a:r>
          </a:p>
        </p:txBody>
      </p:sp>
      <p:pic>
        <p:nvPicPr>
          <p:cNvPr id="10" name="Content Placeholder 9" descr="A cityscape with buildings and a green background&#10;&#10;Description automatically generated">
            <a:extLst>
              <a:ext uri="{FF2B5EF4-FFF2-40B4-BE49-F238E27FC236}">
                <a16:creationId xmlns:a16="http://schemas.microsoft.com/office/drawing/2014/main" id="{4B76D9C0-6807-E4C8-8291-CBD511364C5A}"/>
              </a:ext>
            </a:extLst>
          </p:cNvPr>
          <p:cNvPicPr>
            <a:picLocks noGrp="1" noChangeAspect="1"/>
          </p:cNvPicPr>
          <p:nvPr>
            <p:ph sz="quarter" idx="4"/>
          </p:nvPr>
        </p:nvPicPr>
        <p:blipFill>
          <a:blip r:embed="rId4"/>
          <a:stretch>
            <a:fillRect/>
          </a:stretch>
        </p:blipFill>
        <p:spPr>
          <a:xfrm>
            <a:off x="6172200" y="4157464"/>
            <a:ext cx="5183188" cy="1295797"/>
          </a:xfrm>
        </p:spPr>
      </p:pic>
      <p:sp>
        <p:nvSpPr>
          <p:cNvPr id="8" name="Title 7">
            <a:extLst>
              <a:ext uri="{FF2B5EF4-FFF2-40B4-BE49-F238E27FC236}">
                <a16:creationId xmlns:a16="http://schemas.microsoft.com/office/drawing/2014/main" id="{9DAAECC9-C898-6E4D-92FA-D433AE44AE4E}"/>
              </a:ext>
            </a:extLst>
          </p:cNvPr>
          <p:cNvSpPr>
            <a:spLocks noGrp="1"/>
          </p:cNvSpPr>
          <p:nvPr>
            <p:ph type="ctrTitle"/>
          </p:nvPr>
        </p:nvSpPr>
        <p:spPr/>
        <p:txBody>
          <a:bodyPr>
            <a:normAutofit/>
          </a:bodyPr>
          <a:lstStyle/>
          <a:p>
            <a:r>
              <a:rPr lang="en-US" dirty="0"/>
              <a:t>Social Media Graphics</a:t>
            </a:r>
          </a:p>
        </p:txBody>
      </p:sp>
    </p:spTree>
    <p:custDataLst>
      <p:tags r:id="rId1"/>
    </p:custDataLst>
    <p:extLst>
      <p:ext uri="{BB962C8B-B14F-4D97-AF65-F5344CB8AC3E}">
        <p14:creationId xmlns:p14="http://schemas.microsoft.com/office/powerpoint/2010/main" val="53336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43D41-F43C-8FDE-6BED-9779D67C130C}"/>
              </a:ext>
            </a:extLst>
          </p:cNvPr>
          <p:cNvSpPr>
            <a:spLocks noGrp="1"/>
          </p:cNvSpPr>
          <p:nvPr>
            <p:ph idx="1"/>
          </p:nvPr>
        </p:nvSpPr>
        <p:spPr>
          <a:xfrm>
            <a:off x="796635" y="2702327"/>
            <a:ext cx="10515600" cy="3196668"/>
          </a:xfrm>
        </p:spPr>
        <p:txBody>
          <a:bodyPr>
            <a:normAutofit fontScale="70000" lnSpcReduction="20000"/>
          </a:bodyPr>
          <a:lstStyle/>
          <a:p>
            <a:pPr>
              <a:lnSpc>
                <a:spcPct val="120000"/>
              </a:lnSpc>
              <a:buClr>
                <a:schemeClr val="accent5"/>
              </a:buClr>
              <a:buFont typeface="Wingdings" panose="05000000000000000000" pitchFamily="2" charset="2"/>
              <a:buChar char="Ø"/>
            </a:pPr>
            <a:r>
              <a:rPr lang="en-US" sz="2400" dirty="0"/>
              <a:t>In LinkedIn's professional setting, concise posts are more effective, emphasizing clarity and brevity.</a:t>
            </a:r>
          </a:p>
          <a:p>
            <a:pPr>
              <a:lnSpc>
                <a:spcPct val="120000"/>
              </a:lnSpc>
              <a:buClr>
                <a:schemeClr val="accent5"/>
              </a:buClr>
              <a:buFont typeface="Wingdings" panose="05000000000000000000" pitchFamily="2" charset="2"/>
              <a:buChar char="Ø"/>
            </a:pPr>
            <a:r>
              <a:rPr lang="en-US" sz="2400" dirty="0"/>
              <a:t>Tag I.C.E. for enhanced engagement. </a:t>
            </a:r>
            <a:r>
              <a:rPr lang="en-US" sz="2400" dirty="0">
                <a:hlinkClick r:id="rId3"/>
              </a:rPr>
              <a:t>@Institute for Credentialing Excellence</a:t>
            </a:r>
            <a:r>
              <a:rPr lang="en-US" sz="2400" dirty="0"/>
              <a:t> in your posts to broaden visibility.</a:t>
            </a:r>
          </a:p>
          <a:p>
            <a:pPr>
              <a:lnSpc>
                <a:spcPct val="120000"/>
              </a:lnSpc>
              <a:buClr>
                <a:schemeClr val="accent5"/>
              </a:buClr>
              <a:buFont typeface="Wingdings" panose="05000000000000000000" pitchFamily="2" charset="2"/>
              <a:buChar char="Ø"/>
            </a:pPr>
            <a:r>
              <a:rPr lang="en-US" sz="2400" dirty="0"/>
              <a:t>Incorporate hashtags such as #EXG2024 to connect with professionals interested in the event.</a:t>
            </a:r>
          </a:p>
          <a:p>
            <a:pPr>
              <a:lnSpc>
                <a:spcPct val="120000"/>
              </a:lnSpc>
              <a:buClr>
                <a:schemeClr val="accent5"/>
              </a:buClr>
              <a:buFont typeface="Wingdings" panose="05000000000000000000" pitchFamily="2" charset="2"/>
              <a:buChar char="Ø"/>
            </a:pPr>
            <a:r>
              <a:rPr lang="en-US" sz="2400" dirty="0"/>
              <a:t>Post during peak LinkedIn activity hours, typically mid-morning (around 9 AM to 11 AM) and early afternoon (1 PM to 3 PM), to maximize visibility and engagement.</a:t>
            </a:r>
          </a:p>
          <a:p>
            <a:pPr>
              <a:lnSpc>
                <a:spcPct val="120000"/>
              </a:lnSpc>
              <a:buClr>
                <a:schemeClr val="accent5"/>
              </a:buClr>
              <a:buFont typeface="Wingdings" panose="05000000000000000000" pitchFamily="2" charset="2"/>
              <a:buChar char="Ø"/>
            </a:pPr>
            <a:r>
              <a:rPr lang="en-US" sz="2400" dirty="0"/>
              <a:t>Share registration links to I.C.E. events or resources to effectively guide interested audiences: </a:t>
            </a:r>
            <a:r>
              <a:rPr lang="en-US" dirty="0">
                <a:hlinkClick r:id="rId4"/>
              </a:rPr>
              <a:t>https://www.ice-exchange.org/Registration</a:t>
            </a:r>
            <a:r>
              <a:rPr lang="en-US" dirty="0"/>
              <a:t> </a:t>
            </a:r>
          </a:p>
          <a:p>
            <a:pPr marL="0" indent="0">
              <a:lnSpc>
                <a:spcPct val="120000"/>
              </a:lnSpc>
              <a:buClr>
                <a:schemeClr val="tx1"/>
              </a:buClr>
              <a:buNone/>
            </a:pPr>
            <a:endParaRPr lang="en-US" sz="2400" dirty="0"/>
          </a:p>
          <a:p>
            <a:endParaRPr lang="en-US" dirty="0"/>
          </a:p>
        </p:txBody>
      </p:sp>
      <p:sp>
        <p:nvSpPr>
          <p:cNvPr id="3" name="Title 2">
            <a:extLst>
              <a:ext uri="{FF2B5EF4-FFF2-40B4-BE49-F238E27FC236}">
                <a16:creationId xmlns:a16="http://schemas.microsoft.com/office/drawing/2014/main" id="{A2EFE5A4-FBA4-9969-1AE6-0C80193EB6DE}"/>
              </a:ext>
            </a:extLst>
          </p:cNvPr>
          <p:cNvSpPr>
            <a:spLocks noGrp="1"/>
          </p:cNvSpPr>
          <p:nvPr>
            <p:ph type="ctrTitle"/>
          </p:nvPr>
        </p:nvSpPr>
        <p:spPr/>
        <p:txBody>
          <a:bodyPr/>
          <a:lstStyle/>
          <a:p>
            <a:r>
              <a:rPr lang="en-US" dirty="0"/>
              <a:t>Social Media Dos &amp; Don'ts</a:t>
            </a:r>
          </a:p>
        </p:txBody>
      </p:sp>
    </p:spTree>
    <p:custDataLst>
      <p:tags r:id="rId1"/>
    </p:custDataLst>
    <p:extLst>
      <p:ext uri="{BB962C8B-B14F-4D97-AF65-F5344CB8AC3E}">
        <p14:creationId xmlns:p14="http://schemas.microsoft.com/office/powerpoint/2010/main" val="3648745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49" y="1772600"/>
            <a:ext cx="6578241" cy="2852737"/>
          </a:xfrm>
        </p:spPr>
        <p:txBody>
          <a:bodyPr>
            <a:normAutofit/>
          </a:bodyPr>
          <a:lstStyle/>
          <a:p>
            <a:r>
              <a:rPr lang="en-US" dirty="0"/>
              <a:t>Record a Promotional Video</a:t>
            </a:r>
          </a:p>
        </p:txBody>
      </p:sp>
      <p:pic>
        <p:nvPicPr>
          <p:cNvPr id="3" name="Picture Placeholder 2">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srcRect l="26612" r="26612"/>
          <a:stretch/>
        </p:blipFill>
        <p:spPr>
          <a:prstGeom prst="rect">
            <a:avLst/>
          </a:prstGeom>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652325"/>
            <a:ext cx="6711950" cy="1119825"/>
          </a:xfrm>
        </p:spPr>
        <p:txBody>
          <a:bodyPr>
            <a:normAutofit/>
          </a:bodyPr>
          <a:lstStyle/>
          <a:p>
            <a:r>
              <a:rPr lang="en-US" dirty="0"/>
              <a:t>Spread the word about your company in a video message. </a:t>
            </a:r>
          </a:p>
        </p:txBody>
      </p:sp>
    </p:spTree>
    <p:custDataLst>
      <p:tags r:id="rId1"/>
    </p:custDataLst>
    <p:extLst>
      <p:ext uri="{BB962C8B-B14F-4D97-AF65-F5344CB8AC3E}">
        <p14:creationId xmlns:p14="http://schemas.microsoft.com/office/powerpoint/2010/main" val="130828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5F6D4F-2A88-F3D1-D060-25E1BD1D57C4}"/>
              </a:ext>
            </a:extLst>
          </p:cNvPr>
          <p:cNvSpPr>
            <a:spLocks noGrp="1"/>
          </p:cNvSpPr>
          <p:nvPr>
            <p:ph idx="1"/>
          </p:nvPr>
        </p:nvSpPr>
        <p:spPr/>
        <p:txBody>
          <a:bodyPr>
            <a:normAutofit fontScale="92500" lnSpcReduction="10000"/>
          </a:bodyPr>
          <a:lstStyle/>
          <a:p>
            <a:pPr>
              <a:buClr>
                <a:srgbClr val="002060"/>
              </a:buClr>
              <a:buFont typeface="Wingdings" panose="05000000000000000000" pitchFamily="2" charset="2"/>
              <a:buChar char="Ø"/>
            </a:pPr>
            <a:r>
              <a:rPr lang="en-US" sz="2400" dirty="0">
                <a:effectLst/>
                <a:ea typeface="Times New Roman" panose="02020603050405020304" pitchFamily="18" charset="0"/>
                <a:cs typeface="Aptos" panose="020B0004020202020204" pitchFamily="34" charset="0"/>
              </a:rPr>
              <a:t> </a:t>
            </a:r>
            <a:r>
              <a:rPr lang="en-US" sz="2400" dirty="0">
                <a:solidFill>
                  <a:schemeClr val="accent5"/>
                </a:solidFill>
                <a:effectLst/>
                <a:ea typeface="Times New Roman" panose="02020603050405020304" pitchFamily="18" charset="0"/>
                <a:cs typeface="Aptos" panose="020B0004020202020204" pitchFamily="34" charset="0"/>
              </a:rPr>
              <a:t>Record a video encouraging people to stop by your booth.</a:t>
            </a:r>
          </a:p>
          <a:p>
            <a:pPr algn="l">
              <a:lnSpc>
                <a:spcPct val="120000"/>
              </a:lnSpc>
              <a:buClr>
                <a:srgbClr val="002060"/>
              </a:buClr>
              <a:buFont typeface="Wingdings" panose="05000000000000000000" pitchFamily="2" charset="2"/>
              <a:buChar char="Ø"/>
            </a:pPr>
            <a:r>
              <a:rPr lang="en-US" sz="2400" dirty="0">
                <a:solidFill>
                  <a:schemeClr val="accent5"/>
                </a:solidFill>
              </a:rPr>
              <a:t> Click the link below to s</a:t>
            </a:r>
            <a:r>
              <a:rPr lang="en-US" sz="2400" b="0" dirty="0">
                <a:solidFill>
                  <a:schemeClr val="accent5"/>
                </a:solidFill>
                <a:effectLst/>
              </a:rPr>
              <a:t>hare a brief video message about your company</a:t>
            </a:r>
            <a:r>
              <a:rPr lang="en-US" sz="2400" dirty="0">
                <a:solidFill>
                  <a:schemeClr val="accent5"/>
                </a:solidFill>
              </a:rPr>
              <a:t>. </a:t>
            </a:r>
            <a:r>
              <a:rPr lang="en-US" sz="2400" b="0" dirty="0">
                <a:solidFill>
                  <a:schemeClr val="accent5"/>
                </a:solidFill>
                <a:effectLst/>
              </a:rPr>
              <a:t>Your video will be automatically sent to I.C.E. for promotional use!</a:t>
            </a:r>
          </a:p>
          <a:p>
            <a:pPr algn="l">
              <a:lnSpc>
                <a:spcPct val="120000"/>
              </a:lnSpc>
              <a:buClr>
                <a:srgbClr val="002060"/>
              </a:buClr>
              <a:buFont typeface="Wingdings" panose="05000000000000000000" pitchFamily="2" charset="2"/>
              <a:buChar char="Ø"/>
            </a:pPr>
            <a:r>
              <a:rPr lang="en-US" sz="2400" b="0" dirty="0">
                <a:solidFill>
                  <a:schemeClr val="accent5"/>
                </a:solidFill>
                <a:effectLst/>
              </a:rPr>
              <a:t> In 140 seconds or less, introduce your company, share what people can expect in your booth or from your company, and invite attendees to visit your booth.</a:t>
            </a:r>
          </a:p>
          <a:p>
            <a:pPr marL="0" indent="0" algn="l">
              <a:lnSpc>
                <a:spcPct val="120000"/>
              </a:lnSpc>
              <a:buNone/>
            </a:pPr>
            <a:r>
              <a:rPr lang="en-US" sz="2400" b="1" i="0" dirty="0">
                <a:solidFill>
                  <a:srgbClr val="333333"/>
                </a:solidFill>
                <a:effectLst/>
                <a:highlight>
                  <a:srgbClr val="FFFFFF"/>
                </a:highlight>
                <a:hlinkClick r:id="rId3"/>
              </a:rPr>
              <a:t>Record Your Video Message </a:t>
            </a:r>
            <a:r>
              <a:rPr lang="en-US" b="1" dirty="0">
                <a:solidFill>
                  <a:srgbClr val="333333"/>
                </a:solidFill>
                <a:highlight>
                  <a:srgbClr val="FFFFFF"/>
                </a:highlight>
                <a:hlinkClick r:id="rId3"/>
              </a:rPr>
              <a:t>Here</a:t>
            </a:r>
            <a:endParaRPr lang="en-US" dirty="0"/>
          </a:p>
        </p:txBody>
      </p:sp>
      <p:sp>
        <p:nvSpPr>
          <p:cNvPr id="3" name="Title 2">
            <a:extLst>
              <a:ext uri="{FF2B5EF4-FFF2-40B4-BE49-F238E27FC236}">
                <a16:creationId xmlns:a16="http://schemas.microsoft.com/office/drawing/2014/main" id="{80C76E47-B959-F369-8F8F-D3CB3687170E}"/>
              </a:ext>
            </a:extLst>
          </p:cNvPr>
          <p:cNvSpPr>
            <a:spLocks noGrp="1"/>
          </p:cNvSpPr>
          <p:nvPr>
            <p:ph type="ctrTitle"/>
          </p:nvPr>
        </p:nvSpPr>
        <p:spPr/>
        <p:txBody>
          <a:bodyPr/>
          <a:lstStyle/>
          <a:p>
            <a:r>
              <a:rPr lang="en-US" dirty="0"/>
              <a:t>Spread a Video</a:t>
            </a:r>
            <a:endParaRPr lang="en-US" b="1" dirty="0"/>
          </a:p>
        </p:txBody>
      </p:sp>
    </p:spTree>
    <p:custDataLst>
      <p:tags r:id="rId1"/>
    </p:custDataLst>
    <p:extLst>
      <p:ext uri="{BB962C8B-B14F-4D97-AF65-F5344CB8AC3E}">
        <p14:creationId xmlns:p14="http://schemas.microsoft.com/office/powerpoint/2010/main" val="340790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49" y="1772600"/>
            <a:ext cx="6578241" cy="2852737"/>
          </a:xfrm>
        </p:spPr>
        <p:txBody>
          <a:bodyPr>
            <a:normAutofit/>
          </a:bodyPr>
          <a:lstStyle/>
          <a:p>
            <a:r>
              <a:rPr lang="en-US" dirty="0"/>
              <a:t>Share the Value of I.C.E. </a:t>
            </a:r>
          </a:p>
        </p:txBody>
      </p:sp>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652325"/>
            <a:ext cx="6711950" cy="1119825"/>
          </a:xfrm>
        </p:spPr>
        <p:txBody>
          <a:bodyPr>
            <a:normAutofit/>
          </a:bodyPr>
          <a:lstStyle/>
          <a:p>
            <a:r>
              <a:rPr lang="en-US" dirty="0"/>
              <a:t>Earn points towards booth selection for the 2025 I.C.E. Exchange by referring potential members to I.C.E. </a:t>
            </a:r>
          </a:p>
        </p:txBody>
      </p:sp>
      <p:pic>
        <p:nvPicPr>
          <p:cNvPr id="7" name="Picture Placeholder 6" descr="A group of women posing for a photo&#10;&#10;Description automatically generated">
            <a:extLst>
              <a:ext uri="{FF2B5EF4-FFF2-40B4-BE49-F238E27FC236}">
                <a16:creationId xmlns:a16="http://schemas.microsoft.com/office/drawing/2014/main" id="{8E6E2933-B898-5437-C572-2F13D3E0C11B}"/>
              </a:ext>
            </a:extLst>
          </p:cNvPr>
          <p:cNvPicPr>
            <a:picLocks noGrp="1" noChangeAspect="1"/>
          </p:cNvPicPr>
          <p:nvPr>
            <p:ph type="pic" sz="quarter" idx="13"/>
          </p:nvPr>
        </p:nvPicPr>
        <p:blipFill rotWithShape="1">
          <a:blip r:embed="rId3"/>
          <a:srcRect l="41246" t="1313" r="11978" b="-1313"/>
          <a:stretch/>
        </p:blipFill>
        <p:spPr>
          <a:xfrm>
            <a:off x="8021782" y="0"/>
            <a:ext cx="4170218" cy="5943600"/>
          </a:xfrm>
        </p:spPr>
      </p:pic>
    </p:spTree>
    <p:custDataLst>
      <p:tags r:id="rId1"/>
    </p:custDataLst>
    <p:extLst>
      <p:ext uri="{BB962C8B-B14F-4D97-AF65-F5344CB8AC3E}">
        <p14:creationId xmlns:p14="http://schemas.microsoft.com/office/powerpoint/2010/main" val="21409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963D-AD69-AEF3-51EE-F86DC1F0C010}"/>
              </a:ext>
            </a:extLst>
          </p:cNvPr>
          <p:cNvSpPr>
            <a:spLocks noGrp="1"/>
          </p:cNvSpPr>
          <p:nvPr>
            <p:ph type="ctrTitle"/>
          </p:nvPr>
        </p:nvSpPr>
        <p:spPr/>
        <p:txBody>
          <a:bodyPr/>
          <a:lstStyle/>
          <a:p>
            <a:r>
              <a:rPr lang="en-US" dirty="0"/>
              <a:t>Industry Partner Referral Program </a:t>
            </a:r>
          </a:p>
        </p:txBody>
      </p:sp>
      <p:sp>
        <p:nvSpPr>
          <p:cNvPr id="3" name="Subtitle 2">
            <a:extLst>
              <a:ext uri="{FF2B5EF4-FFF2-40B4-BE49-F238E27FC236}">
                <a16:creationId xmlns:a16="http://schemas.microsoft.com/office/drawing/2014/main" id="{056DAAC8-191B-A777-57EB-A859EBDB8D19}"/>
              </a:ext>
            </a:extLst>
          </p:cNvPr>
          <p:cNvSpPr>
            <a:spLocks noGrp="1"/>
          </p:cNvSpPr>
          <p:nvPr>
            <p:ph type="subTitle" idx="1"/>
          </p:nvPr>
        </p:nvSpPr>
        <p:spPr>
          <a:xfrm>
            <a:off x="813955" y="2709111"/>
            <a:ext cx="9144000" cy="2642818"/>
          </a:xfrm>
        </p:spPr>
        <p:txBody>
          <a:bodyPr>
            <a:normAutofit fontScale="70000" lnSpcReduction="20000"/>
          </a:bodyPr>
          <a:lstStyle/>
          <a:p>
            <a:pPr algn="l" fontAlgn="base">
              <a:lnSpc>
                <a:spcPct val="120000"/>
              </a:lnSpc>
            </a:pPr>
            <a:r>
              <a:rPr lang="en-US" sz="2900" b="0" i="0" dirty="0">
                <a:solidFill>
                  <a:srgbClr val="002639"/>
                </a:solidFill>
                <a:effectLst/>
                <a:highlight>
                  <a:srgbClr val="FFFFFF"/>
                </a:highlight>
                <a:latin typeface="+mj-lt"/>
              </a:rPr>
              <a:t>I.C.E. recognizes Sustaining and Affiliate members who refer new members.</a:t>
            </a:r>
          </a:p>
          <a:p>
            <a:pPr algn="l" fontAlgn="base">
              <a:lnSpc>
                <a:spcPct val="120000"/>
              </a:lnSpc>
            </a:pPr>
            <a:endParaRPr lang="en-US" sz="2900" dirty="0">
              <a:solidFill>
                <a:srgbClr val="002639"/>
              </a:solidFill>
              <a:highlight>
                <a:srgbClr val="FFFFFF"/>
              </a:highlight>
              <a:latin typeface="+mj-lt"/>
            </a:endParaRPr>
          </a:p>
          <a:p>
            <a:pPr algn="l" fontAlgn="base">
              <a:lnSpc>
                <a:spcPct val="120000"/>
              </a:lnSpc>
            </a:pPr>
            <a:r>
              <a:rPr lang="en-US" sz="2900" b="0" i="0" dirty="0">
                <a:solidFill>
                  <a:srgbClr val="002639"/>
                </a:solidFill>
                <a:effectLst/>
                <a:highlight>
                  <a:srgbClr val="FFFFFF"/>
                </a:highlight>
                <a:latin typeface="+mj-lt"/>
              </a:rPr>
              <a:t>For each referral who joins I.C.E., the Sustaining/Affiliate member will earn points to be used in the booth selection process for the following years' I.C.E. Exchange (so those recruited in 2024 will earn points for 2025). Points will be tabulated and reported out by I.C.E. staff by the deadline of February 20, 2025.</a:t>
            </a:r>
          </a:p>
          <a:p>
            <a:pPr algn="l" fontAlgn="base">
              <a:lnSpc>
                <a:spcPct val="120000"/>
              </a:lnSpc>
            </a:pPr>
            <a:r>
              <a:rPr lang="en-US" sz="2900" b="0" i="0" dirty="0">
                <a:solidFill>
                  <a:srgbClr val="002639"/>
                </a:solidFill>
                <a:effectLst/>
                <a:highlight>
                  <a:srgbClr val="FFFFFF"/>
                </a:highlight>
                <a:latin typeface="+mj-lt"/>
                <a:hlinkClick r:id="rId3"/>
              </a:rPr>
              <a:t>Learn more about the referral program</a:t>
            </a:r>
            <a:r>
              <a:rPr lang="en-US" sz="2900" b="0" i="0" dirty="0">
                <a:solidFill>
                  <a:srgbClr val="002639"/>
                </a:solidFill>
                <a:effectLst/>
                <a:highlight>
                  <a:srgbClr val="FFFFFF"/>
                </a:highlight>
                <a:latin typeface="+mj-lt"/>
              </a:rPr>
              <a:t>. </a:t>
            </a:r>
            <a:endParaRPr lang="en-US" sz="3200" dirty="0"/>
          </a:p>
        </p:txBody>
      </p:sp>
    </p:spTree>
    <p:custDataLst>
      <p:tags r:id="rId1"/>
    </p:custDataLst>
    <p:extLst>
      <p:ext uri="{BB962C8B-B14F-4D97-AF65-F5344CB8AC3E}">
        <p14:creationId xmlns:p14="http://schemas.microsoft.com/office/powerpoint/2010/main" val="189953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372E1-72E0-5747-8BE7-6906DAE52F7C}"/>
              </a:ext>
            </a:extLst>
          </p:cNvPr>
          <p:cNvSpPr>
            <a:spLocks noGrp="1"/>
          </p:cNvSpPr>
          <p:nvPr>
            <p:ph type="ctrTitle"/>
          </p:nvPr>
        </p:nvSpPr>
        <p:spPr/>
        <p:txBody>
          <a:bodyPr>
            <a:normAutofit/>
          </a:bodyPr>
          <a:lstStyle/>
          <a:p>
            <a:r>
              <a:rPr lang="en-US" dirty="0"/>
              <a:t>Introduction to the I.C.E. Exchange</a:t>
            </a:r>
          </a:p>
        </p:txBody>
      </p:sp>
      <p:sp>
        <p:nvSpPr>
          <p:cNvPr id="2" name="Content Placeholder 1">
            <a:extLst>
              <a:ext uri="{FF2B5EF4-FFF2-40B4-BE49-F238E27FC236}">
                <a16:creationId xmlns:a16="http://schemas.microsoft.com/office/drawing/2014/main" id="{59A21AF7-AAA4-DA4F-85A6-3AC531B2D0B6}"/>
              </a:ext>
            </a:extLst>
          </p:cNvPr>
          <p:cNvSpPr>
            <a:spLocks noGrp="1"/>
          </p:cNvSpPr>
          <p:nvPr>
            <p:ph type="subTitle" idx="1"/>
          </p:nvPr>
        </p:nvSpPr>
        <p:spPr/>
        <p:txBody>
          <a:bodyPr>
            <a:normAutofit fontScale="92500" lnSpcReduction="20000"/>
          </a:bodyPr>
          <a:lstStyle/>
          <a:p>
            <a:pPr marL="0" indent="0">
              <a:lnSpc>
                <a:spcPct val="110000"/>
              </a:lnSpc>
              <a:buNone/>
            </a:pPr>
            <a:r>
              <a:rPr lang="en-US" b="0" i="0" dirty="0">
                <a:solidFill>
                  <a:srgbClr val="333333"/>
                </a:solidFill>
                <a:effectLst/>
                <a:highlight>
                  <a:srgbClr val="FFFFFF"/>
                </a:highlight>
              </a:rPr>
              <a:t>We are excited to welcome you to the </a:t>
            </a:r>
            <a:r>
              <a:rPr lang="en-US" b="1" i="0" dirty="0">
                <a:solidFill>
                  <a:srgbClr val="333333"/>
                </a:solidFill>
                <a:effectLst/>
                <a:highlight>
                  <a:srgbClr val="FFFFFF"/>
                </a:highlight>
              </a:rPr>
              <a:t>2024 I.C.E. Exchange</a:t>
            </a:r>
            <a:r>
              <a:rPr lang="en-US" b="0" i="0" dirty="0">
                <a:solidFill>
                  <a:srgbClr val="333333"/>
                </a:solidFill>
                <a:effectLst/>
                <a:highlight>
                  <a:srgbClr val="FFFFFF"/>
                </a:highlight>
              </a:rPr>
              <a:t>! We have created a variety of resources to help you promote your attendance and your </a:t>
            </a:r>
            <a:r>
              <a:rPr lang="en-US" b="0" i="0" dirty="0">
                <a:solidFill>
                  <a:srgbClr val="333333"/>
                </a:solidFill>
                <a:effectLst/>
              </a:rPr>
              <a:t>booth </a:t>
            </a:r>
            <a:r>
              <a:rPr lang="en-US" b="0" i="0" dirty="0">
                <a:solidFill>
                  <a:srgbClr val="333333"/>
                </a:solidFill>
                <a:effectLst/>
                <a:highlight>
                  <a:srgbClr val="FFFFFF"/>
                </a:highlight>
              </a:rPr>
              <a:t>at this year’s </a:t>
            </a:r>
            <a:r>
              <a:rPr lang="en-US" dirty="0">
                <a:solidFill>
                  <a:srgbClr val="333333"/>
                </a:solidFill>
              </a:rPr>
              <a:t>event</a:t>
            </a:r>
            <a:r>
              <a:rPr lang="en-US" b="0" i="0" dirty="0">
                <a:solidFill>
                  <a:srgbClr val="333333"/>
                </a:solidFill>
                <a:effectLst/>
              </a:rPr>
              <a:t> in </a:t>
            </a:r>
            <a:r>
              <a:rPr lang="en-US" dirty="0">
                <a:solidFill>
                  <a:srgbClr val="333333"/>
                </a:solidFill>
              </a:rPr>
              <a:t>Miami Beach, FL</a:t>
            </a:r>
            <a:r>
              <a:rPr lang="en-US" b="0" i="0" dirty="0">
                <a:solidFill>
                  <a:srgbClr val="333333"/>
                </a:solidFill>
                <a:effectLst/>
              </a:rPr>
              <a:t>. Browse this toolkit for sample copy you can </a:t>
            </a:r>
            <a:r>
              <a:rPr lang="en-US" b="0" i="0" dirty="0">
                <a:solidFill>
                  <a:srgbClr val="333333"/>
                </a:solidFill>
                <a:effectLst/>
                <a:highlight>
                  <a:srgbClr val="FFFFFF"/>
                </a:highlight>
              </a:rPr>
              <a:t>use in email, your website, and within your social media networks. </a:t>
            </a:r>
            <a:endParaRPr lang="en-US" dirty="0"/>
          </a:p>
        </p:txBody>
      </p:sp>
    </p:spTree>
    <p:custDataLst>
      <p:tags r:id="rId1"/>
    </p:custDataLst>
    <p:extLst>
      <p:ext uri="{BB962C8B-B14F-4D97-AF65-F5344CB8AC3E}">
        <p14:creationId xmlns:p14="http://schemas.microsoft.com/office/powerpoint/2010/main" val="401718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340600-1452-A145-9627-42510D196028}"/>
              </a:ext>
            </a:extLst>
          </p:cNvPr>
          <p:cNvSpPr>
            <a:spLocks noGrp="1"/>
          </p:cNvSpPr>
          <p:nvPr>
            <p:ph type="title"/>
          </p:nvPr>
        </p:nvSpPr>
        <p:spPr/>
        <p:txBody>
          <a:bodyPr/>
          <a:lstStyle/>
          <a:p>
            <a:r>
              <a:rPr lang="en-US" dirty="0">
                <a:solidFill>
                  <a:schemeClr val="bg1"/>
                </a:solidFill>
              </a:rPr>
              <a:t>Website Content</a:t>
            </a:r>
          </a:p>
        </p:txBody>
      </p:sp>
      <p:sp>
        <p:nvSpPr>
          <p:cNvPr id="5" name="Text Placeholder 2">
            <a:extLst>
              <a:ext uri="{FF2B5EF4-FFF2-40B4-BE49-F238E27FC236}">
                <a16:creationId xmlns:a16="http://schemas.microsoft.com/office/drawing/2014/main" id="{BC3473D7-474D-9543-3688-17B1FCA93D6A}"/>
              </a:ext>
            </a:extLst>
          </p:cNvPr>
          <p:cNvSpPr>
            <a:spLocks noGrp="1"/>
          </p:cNvSpPr>
          <p:nvPr>
            <p:ph type="body" idx="1"/>
          </p:nvPr>
        </p:nvSpPr>
        <p:spPr>
          <a:xfrm>
            <a:off x="831850" y="4229244"/>
            <a:ext cx="6788150" cy="1500187"/>
          </a:xfrm>
        </p:spPr>
        <p:txBody>
          <a:bodyPr>
            <a:normAutofit/>
          </a:bodyPr>
          <a:lstStyle/>
          <a:p>
            <a:pPr algn="l"/>
            <a:r>
              <a:rPr lang="en-US" sz="2000" dirty="0"/>
              <a:t>Please use the below web content for the 2024 I.C.E. Exchange</a:t>
            </a:r>
          </a:p>
        </p:txBody>
      </p:sp>
      <p:pic>
        <p:nvPicPr>
          <p:cNvPr id="7" name="Picture Placeholder 6" descr="A group of people posing for a photo&#10;&#10;Description automatically generated">
            <a:extLst>
              <a:ext uri="{FF2B5EF4-FFF2-40B4-BE49-F238E27FC236}">
                <a16:creationId xmlns:a16="http://schemas.microsoft.com/office/drawing/2014/main" id="{2A0037E2-C5B4-D72B-A4F4-CDEE149B6152}"/>
              </a:ext>
            </a:extLst>
          </p:cNvPr>
          <p:cNvPicPr>
            <a:picLocks noGrp="1" noChangeAspect="1"/>
          </p:cNvPicPr>
          <p:nvPr>
            <p:ph type="pic" sz="quarter" idx="13"/>
          </p:nvPr>
        </p:nvPicPr>
        <p:blipFill rotWithShape="1">
          <a:blip r:embed="rId3"/>
          <a:srcRect l="32854" t="-938" r="20368" b="938"/>
          <a:stretch/>
        </p:blipFill>
        <p:spPr>
          <a:xfrm>
            <a:off x="7887311" y="-55749"/>
            <a:ext cx="4170218" cy="5943600"/>
          </a:xfrm>
        </p:spPr>
      </p:pic>
    </p:spTree>
    <p:custDataLst>
      <p:tags r:id="rId1"/>
    </p:custDataLst>
    <p:extLst>
      <p:ext uri="{BB962C8B-B14F-4D97-AF65-F5344CB8AC3E}">
        <p14:creationId xmlns:p14="http://schemas.microsoft.com/office/powerpoint/2010/main" val="371135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340600-1452-A145-9627-42510D196028}"/>
              </a:ext>
            </a:extLst>
          </p:cNvPr>
          <p:cNvSpPr>
            <a:spLocks noGrp="1"/>
          </p:cNvSpPr>
          <p:nvPr>
            <p:ph type="ctrTitle"/>
          </p:nvPr>
        </p:nvSpPr>
        <p:spPr/>
        <p:txBody>
          <a:bodyPr/>
          <a:lstStyle/>
          <a:p>
            <a:r>
              <a:rPr lang="en-US" dirty="0">
                <a:solidFill>
                  <a:schemeClr val="bg1"/>
                </a:solidFill>
              </a:rPr>
              <a:t>Website Content</a:t>
            </a:r>
          </a:p>
        </p:txBody>
      </p:sp>
      <p:sp>
        <p:nvSpPr>
          <p:cNvPr id="5" name="Text Placeholder 2">
            <a:extLst>
              <a:ext uri="{FF2B5EF4-FFF2-40B4-BE49-F238E27FC236}">
                <a16:creationId xmlns:a16="http://schemas.microsoft.com/office/drawing/2014/main" id="{BC3473D7-474D-9543-3688-17B1FCA93D6A}"/>
              </a:ext>
            </a:extLst>
          </p:cNvPr>
          <p:cNvSpPr>
            <a:spLocks noGrp="1"/>
          </p:cNvSpPr>
          <p:nvPr>
            <p:ph type="subTitle" idx="1"/>
          </p:nvPr>
        </p:nvSpPr>
        <p:spPr>
          <a:xfrm>
            <a:off x="800100" y="1902003"/>
            <a:ext cx="9144000" cy="1655762"/>
          </a:xfrm>
        </p:spPr>
        <p:txBody>
          <a:bodyPr>
            <a:normAutofit/>
          </a:bodyPr>
          <a:lstStyle/>
          <a:p>
            <a:pPr marL="342900" indent="-342900" algn="l">
              <a:buFont typeface="Wingdings" panose="05000000000000000000" pitchFamily="2" charset="2"/>
              <a:buChar char="Ø"/>
            </a:pPr>
            <a:r>
              <a:rPr lang="en-US" sz="2000" dirty="0">
                <a:solidFill>
                  <a:srgbClr val="00263A"/>
                </a:solidFill>
              </a:rPr>
              <a:t>Add the following web banner to a high-profile page on your personal or company’s website, blog, and social media profiles. </a:t>
            </a:r>
          </a:p>
          <a:p>
            <a:pPr marL="342900" indent="-342900" algn="l">
              <a:buFont typeface="Wingdings" panose="05000000000000000000" pitchFamily="2" charset="2"/>
              <a:buChar char="Ø"/>
            </a:pPr>
            <a:r>
              <a:rPr lang="en-US" sz="2000" dirty="0">
                <a:solidFill>
                  <a:srgbClr val="00263A"/>
                </a:solidFill>
              </a:rPr>
              <a:t>Link the web banner to the I.C.E. Exchange website: </a:t>
            </a:r>
            <a:r>
              <a:rPr lang="en-US" sz="2000" dirty="0">
                <a:solidFill>
                  <a:srgbClr val="00263A"/>
                </a:solidFill>
                <a:hlinkClick r:id="rId3"/>
              </a:rPr>
              <a:t>www.ice-exchange.org</a:t>
            </a:r>
            <a:endParaRPr lang="en-US" sz="2000" dirty="0">
              <a:solidFill>
                <a:srgbClr val="00263A"/>
              </a:solidFill>
            </a:endParaRPr>
          </a:p>
        </p:txBody>
      </p:sp>
      <p:pic>
        <p:nvPicPr>
          <p:cNvPr id="4" name="Picture 3" descr="A green water with white text&#10;&#10;Description automatically generated">
            <a:extLst>
              <a:ext uri="{FF2B5EF4-FFF2-40B4-BE49-F238E27FC236}">
                <a16:creationId xmlns:a16="http://schemas.microsoft.com/office/drawing/2014/main" id="{53BB0C83-A24E-3AA4-E965-C590BD920F26}"/>
              </a:ext>
            </a:extLst>
          </p:cNvPr>
          <p:cNvPicPr>
            <a:picLocks noChangeAspect="1"/>
          </p:cNvPicPr>
          <p:nvPr/>
        </p:nvPicPr>
        <p:blipFill>
          <a:blip r:embed="rId4"/>
          <a:stretch>
            <a:fillRect/>
          </a:stretch>
        </p:blipFill>
        <p:spPr>
          <a:xfrm>
            <a:off x="313038" y="3662426"/>
            <a:ext cx="11565924" cy="1446261"/>
          </a:xfrm>
          <a:prstGeom prst="rect">
            <a:avLst/>
          </a:prstGeom>
        </p:spPr>
      </p:pic>
      <p:sp>
        <p:nvSpPr>
          <p:cNvPr id="6" name="Text Placeholder 2">
            <a:extLst>
              <a:ext uri="{FF2B5EF4-FFF2-40B4-BE49-F238E27FC236}">
                <a16:creationId xmlns:a16="http://schemas.microsoft.com/office/drawing/2014/main" id="{C0EFEEF1-02B0-A157-138D-0AC0E0DE7873}"/>
              </a:ext>
            </a:extLst>
          </p:cNvPr>
          <p:cNvSpPr txBox="1">
            <a:spLocks/>
          </p:cNvSpPr>
          <p:nvPr/>
        </p:nvSpPr>
        <p:spPr>
          <a:xfrm>
            <a:off x="800100" y="1248724"/>
            <a:ext cx="8624469" cy="5005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4000" dirty="0">
                <a:solidFill>
                  <a:schemeClr val="accent2"/>
                </a:solidFill>
                <a:latin typeface="+mj-lt"/>
                <a:ea typeface="+mj-ea"/>
                <a:cs typeface="+mj-cs"/>
              </a:rPr>
              <a:t>Web Banner</a:t>
            </a:r>
            <a:endParaRPr lang="en-US" sz="2000" dirty="0">
              <a:solidFill>
                <a:srgbClr val="FF0000"/>
              </a:solidFill>
            </a:endParaRPr>
          </a:p>
        </p:txBody>
      </p:sp>
    </p:spTree>
    <p:custDataLst>
      <p:tags r:id="rId1"/>
    </p:custDataLst>
    <p:extLst>
      <p:ext uri="{BB962C8B-B14F-4D97-AF65-F5344CB8AC3E}">
        <p14:creationId xmlns:p14="http://schemas.microsoft.com/office/powerpoint/2010/main" val="413614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0F21-943D-4748-AE49-DC47733430F7}"/>
              </a:ext>
            </a:extLst>
          </p:cNvPr>
          <p:cNvSpPr>
            <a:spLocks noGrp="1"/>
          </p:cNvSpPr>
          <p:nvPr>
            <p:ph type="ctrTitle"/>
          </p:nvPr>
        </p:nvSpPr>
        <p:spPr>
          <a:xfrm>
            <a:off x="796635" y="809553"/>
            <a:ext cx="9144000" cy="843655"/>
          </a:xfrm>
        </p:spPr>
        <p:txBody>
          <a:bodyPr/>
          <a:lstStyle/>
          <a:p>
            <a:r>
              <a:rPr lang="en-US" dirty="0"/>
              <a:t>Website Content</a:t>
            </a:r>
          </a:p>
        </p:txBody>
      </p:sp>
      <p:sp>
        <p:nvSpPr>
          <p:cNvPr id="7" name="Content Placeholder 6">
            <a:extLst>
              <a:ext uri="{FF2B5EF4-FFF2-40B4-BE49-F238E27FC236}">
                <a16:creationId xmlns:a16="http://schemas.microsoft.com/office/drawing/2014/main" id="{3D9A44E0-7ACE-6949-94D2-CA76F03604CC}"/>
              </a:ext>
            </a:extLst>
          </p:cNvPr>
          <p:cNvSpPr>
            <a:spLocks noGrp="1"/>
          </p:cNvSpPr>
          <p:nvPr>
            <p:ph idx="1"/>
          </p:nvPr>
        </p:nvSpPr>
        <p:spPr>
          <a:xfrm>
            <a:off x="796635" y="1653208"/>
            <a:ext cx="10515600" cy="2587943"/>
          </a:xfrm>
        </p:spPr>
        <p:txBody>
          <a:bodyPr>
            <a:noAutofit/>
          </a:bodyPr>
          <a:lstStyle/>
          <a:p>
            <a:pPr algn="l">
              <a:lnSpc>
                <a:spcPct val="100000"/>
              </a:lnSpc>
              <a:buClr>
                <a:srgbClr val="00263A"/>
              </a:buClr>
              <a:buFont typeface="Wingdings" panose="05000000000000000000" pitchFamily="2" charset="2"/>
              <a:buChar char="Ø"/>
            </a:pPr>
            <a:r>
              <a:rPr lang="en-US" sz="1600" b="1" i="0" dirty="0">
                <a:solidFill>
                  <a:srgbClr val="00263A"/>
                </a:solidFill>
                <a:effectLst/>
                <a:highlight>
                  <a:srgbClr val="FFFFFF"/>
                </a:highlight>
              </a:rPr>
              <a:t>Post the below event listing to your company’s website or calendar of events page. </a:t>
            </a:r>
            <a:r>
              <a:rPr lang="en-US" sz="1600" b="1" i="0" dirty="0">
                <a:solidFill>
                  <a:srgbClr val="00263A"/>
                </a:solidFill>
                <a:effectLst/>
              </a:rPr>
              <a:t>If you </a:t>
            </a:r>
            <a:r>
              <a:rPr lang="en-US" sz="1600" b="1" dirty="0">
                <a:solidFill>
                  <a:srgbClr val="00263A"/>
                </a:solidFill>
              </a:rPr>
              <a:t>c</a:t>
            </a:r>
            <a:r>
              <a:rPr lang="en-US" sz="1600" b="1" i="0" dirty="0">
                <a:solidFill>
                  <a:srgbClr val="00263A"/>
                </a:solidFill>
                <a:effectLst/>
              </a:rPr>
              <a:t>an’t use all of the copy below, </a:t>
            </a:r>
            <a:r>
              <a:rPr lang="en-US" sz="1600" b="1" i="0" dirty="0">
                <a:solidFill>
                  <a:srgbClr val="00263A"/>
                </a:solidFill>
                <a:effectLst/>
                <a:highlight>
                  <a:srgbClr val="FFFFFF"/>
                </a:highlight>
              </a:rPr>
              <a:t>use the event name, date, location, and URL.</a:t>
            </a:r>
          </a:p>
          <a:p>
            <a:pPr marL="0" indent="0">
              <a:lnSpc>
                <a:spcPct val="100000"/>
              </a:lnSpc>
              <a:buNone/>
            </a:pPr>
            <a:r>
              <a:rPr lang="en-US" sz="1600" b="1" dirty="0">
                <a:solidFill>
                  <a:schemeClr val="accent1"/>
                </a:solidFill>
              </a:rPr>
              <a:t>I.C.E. Exchange 2024</a:t>
            </a:r>
            <a:br>
              <a:rPr lang="en-US" sz="1600" b="1" dirty="0">
                <a:solidFill>
                  <a:schemeClr val="accent1"/>
                </a:solidFill>
              </a:rPr>
            </a:br>
            <a:r>
              <a:rPr lang="en-US" sz="1600" b="1" dirty="0">
                <a:solidFill>
                  <a:schemeClr val="accent1"/>
                </a:solidFill>
              </a:rPr>
              <a:t>November 17 – 20 | Miami Beach, Florida</a:t>
            </a:r>
            <a:br>
              <a:rPr lang="en-US" sz="1600" b="1" dirty="0">
                <a:solidFill>
                  <a:schemeClr val="accent1"/>
                </a:solidFill>
              </a:rPr>
            </a:br>
            <a:r>
              <a:rPr lang="en-US" sz="1600" dirty="0">
                <a:solidFill>
                  <a:srgbClr val="0070C0"/>
                </a:solidFill>
                <a:hlinkClick r:id="rId3">
                  <a:extLst>
                    <a:ext uri="{A12FA001-AC4F-418D-AE19-62706E023703}">
                      <ahyp:hlinkClr xmlns:ahyp="http://schemas.microsoft.com/office/drawing/2018/hyperlinkcolor" val="tx"/>
                    </a:ext>
                  </a:extLst>
                </a:hlinkClick>
              </a:rPr>
              <a:t>www.ice-exchange.org</a:t>
            </a:r>
            <a:endParaRPr lang="en-US" sz="1600" dirty="0">
              <a:solidFill>
                <a:srgbClr val="0070C0"/>
              </a:solidFill>
            </a:endParaRPr>
          </a:p>
          <a:p>
            <a:pPr marL="457200" lvl="1" indent="0">
              <a:lnSpc>
                <a:spcPct val="100000"/>
              </a:lnSpc>
              <a:buNone/>
            </a:pPr>
            <a:r>
              <a:rPr lang="en-US" sz="1600" dirty="0"/>
              <a:t>Join credentialing professionals at the I.C.E. Exchange 2024 in Miami Beach, Florida, November 17 – 20. This premier annual conference brings together credentialing professionals from across industries and career stages to explore credentialing trends, share best practices, and foster valuable connections. Featuring keynote presentations, interactive workshops, and networking opportunities, the I.C.E. Exchange is the ideal platform to advance your knowledge and enhance your credentialing programs. Visit the </a:t>
            </a:r>
            <a:r>
              <a:rPr lang="en-US" sz="1600" b="1" dirty="0">
                <a:hlinkClick r:id="rId3"/>
              </a:rPr>
              <a:t>I.C.E. website</a:t>
            </a:r>
            <a:r>
              <a:rPr lang="en-US" sz="1600" b="1" dirty="0"/>
              <a:t> </a:t>
            </a:r>
            <a:r>
              <a:rPr lang="en-US" sz="1600" dirty="0"/>
              <a:t>to view all programming and register for the event. We look forward to seeing you in Miami Beach!</a:t>
            </a:r>
          </a:p>
          <a:p>
            <a:pPr>
              <a:lnSpc>
                <a:spcPct val="100000"/>
              </a:lnSpc>
              <a:buClr>
                <a:srgbClr val="00263A"/>
              </a:buClr>
              <a:buFont typeface="Wingdings" panose="05000000000000000000" pitchFamily="2" charset="2"/>
              <a:buChar char="Ø"/>
            </a:pPr>
            <a:r>
              <a:rPr lang="en-US" sz="1600" b="1" i="1" dirty="0">
                <a:solidFill>
                  <a:srgbClr val="00263A"/>
                </a:solidFill>
              </a:rPr>
              <a:t>For a more customized message, use the below listing:</a:t>
            </a:r>
          </a:p>
          <a:p>
            <a:pPr marL="0" indent="0">
              <a:lnSpc>
                <a:spcPct val="100000"/>
              </a:lnSpc>
              <a:buNone/>
            </a:pPr>
            <a:r>
              <a:rPr lang="en-US" sz="1600" dirty="0"/>
              <a:t>We are pleased to announce that </a:t>
            </a:r>
            <a:r>
              <a:rPr lang="en-US" sz="1600" b="1" dirty="0">
                <a:solidFill>
                  <a:schemeClr val="accent1"/>
                </a:solidFill>
              </a:rPr>
              <a:t>[Company Name] </a:t>
            </a:r>
            <a:r>
              <a:rPr lang="en-US" sz="1600" dirty="0"/>
              <a:t>will be exhibiting at the I.C.E. Exchange 2024 in Miami Beach, Florida, from November 17 to 20. Meet me at </a:t>
            </a:r>
            <a:r>
              <a:rPr lang="en-US" sz="1600" b="1" dirty="0">
                <a:solidFill>
                  <a:schemeClr val="accent1"/>
                </a:solidFill>
              </a:rPr>
              <a:t>[booth #] </a:t>
            </a:r>
            <a:r>
              <a:rPr lang="en-US" sz="1600" dirty="0"/>
              <a:t>to discuss </a:t>
            </a:r>
            <a:r>
              <a:rPr lang="en-US" sz="1600" b="1" dirty="0">
                <a:solidFill>
                  <a:schemeClr val="accent1"/>
                </a:solidFill>
              </a:rPr>
              <a:t>[offerings]. </a:t>
            </a:r>
            <a:r>
              <a:rPr lang="en-US" sz="1600" dirty="0"/>
              <a:t>We look forward to welcoming you in Miami Beach.</a:t>
            </a:r>
          </a:p>
        </p:txBody>
      </p:sp>
    </p:spTree>
    <p:custDataLst>
      <p:tags r:id="rId1"/>
    </p:custDataLst>
    <p:extLst>
      <p:ext uri="{BB962C8B-B14F-4D97-AF65-F5344CB8AC3E}">
        <p14:creationId xmlns:p14="http://schemas.microsoft.com/office/powerpoint/2010/main" val="257519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50" y="1772600"/>
            <a:ext cx="6067714" cy="2852737"/>
          </a:xfrm>
        </p:spPr>
        <p:txBody>
          <a:bodyPr>
            <a:normAutofit/>
          </a:bodyPr>
          <a:lstStyle/>
          <a:p>
            <a:r>
              <a:rPr lang="en-US" dirty="0"/>
              <a:t>Promotional Email</a:t>
            </a:r>
          </a:p>
        </p:txBody>
      </p:sp>
      <p:pic>
        <p:nvPicPr>
          <p:cNvPr id="3" name="Picture Placeholder 2">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srcRect l="26612" r="26612"/>
          <a:stretch/>
        </p:blipFill>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748723" y="4652325"/>
            <a:ext cx="6711950" cy="1119825"/>
          </a:xfrm>
        </p:spPr>
        <p:txBody>
          <a:bodyPr>
            <a:normAutofit/>
          </a:bodyPr>
          <a:lstStyle/>
          <a:p>
            <a:r>
              <a:rPr lang="en-US" dirty="0"/>
              <a:t>Introduce your company and your expertise to encourage attendees to visit your booth.</a:t>
            </a:r>
          </a:p>
        </p:txBody>
      </p:sp>
    </p:spTree>
    <p:custDataLst>
      <p:tags r:id="rId1"/>
    </p:custDataLst>
    <p:extLst>
      <p:ext uri="{BB962C8B-B14F-4D97-AF65-F5344CB8AC3E}">
        <p14:creationId xmlns:p14="http://schemas.microsoft.com/office/powerpoint/2010/main" val="15469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BF41BC-ED88-134F-A355-EB004320087F}"/>
              </a:ext>
            </a:extLst>
          </p:cNvPr>
          <p:cNvSpPr>
            <a:spLocks noGrp="1"/>
          </p:cNvSpPr>
          <p:nvPr>
            <p:ph idx="1"/>
          </p:nvPr>
        </p:nvSpPr>
        <p:spPr>
          <a:xfrm>
            <a:off x="796634" y="1555442"/>
            <a:ext cx="10961169" cy="4508927"/>
          </a:xfrm>
        </p:spPr>
        <p:txBody>
          <a:bodyPr numCol="1">
            <a:normAutofit fontScale="77500" lnSpcReduction="20000"/>
          </a:bodyPr>
          <a:lstStyle/>
          <a:p>
            <a:pPr marL="0" indent="0">
              <a:lnSpc>
                <a:spcPct val="120000"/>
              </a:lnSpc>
              <a:buNone/>
            </a:pPr>
            <a:r>
              <a:rPr lang="en-US" b="1" dirty="0"/>
              <a:t>Subject: </a:t>
            </a:r>
            <a:r>
              <a:rPr lang="en-US" dirty="0"/>
              <a:t>Visit </a:t>
            </a:r>
            <a:r>
              <a:rPr lang="en-US" b="1" dirty="0">
                <a:solidFill>
                  <a:schemeClr val="accent1"/>
                </a:solidFill>
              </a:rPr>
              <a:t>[Company Name]</a:t>
            </a:r>
            <a:r>
              <a:rPr lang="en-US" dirty="0"/>
              <a:t> at the 2024 I.C.E. Exchange</a:t>
            </a:r>
          </a:p>
          <a:p>
            <a:pPr marL="0" indent="0">
              <a:lnSpc>
                <a:spcPct val="120000"/>
              </a:lnSpc>
              <a:buNone/>
            </a:pPr>
            <a:r>
              <a:rPr lang="en-US" b="1" dirty="0"/>
              <a:t>Body: </a:t>
            </a:r>
            <a:r>
              <a:rPr lang="en-US" dirty="0"/>
              <a:t>Dear </a:t>
            </a:r>
            <a:r>
              <a:rPr lang="en-US" b="1" dirty="0">
                <a:solidFill>
                  <a:schemeClr val="accent1"/>
                </a:solidFill>
              </a:rPr>
              <a:t>[Name],</a:t>
            </a:r>
            <a:endParaRPr lang="en-US" dirty="0"/>
          </a:p>
          <a:p>
            <a:pPr marL="0" indent="0">
              <a:lnSpc>
                <a:spcPct val="120000"/>
              </a:lnSpc>
              <a:buNone/>
            </a:pPr>
            <a:r>
              <a:rPr lang="en-US" dirty="0"/>
              <a:t>Join </a:t>
            </a:r>
            <a:r>
              <a:rPr lang="en-US" b="1" dirty="0">
                <a:solidFill>
                  <a:schemeClr val="accent1"/>
                </a:solidFill>
              </a:rPr>
              <a:t>[Company Name]</a:t>
            </a:r>
            <a:r>
              <a:rPr lang="en-US" dirty="0"/>
              <a:t> at the I.C.E. Exchange hosted by the Institute for Credentialing Excellence (I.C.E.) November 17-20, 2024 in Miami Beach, FL. This premier event for credentialing professionals offers unparalleled education, networking, and resources. </a:t>
            </a:r>
          </a:p>
          <a:p>
            <a:pPr marL="0" indent="0">
              <a:lnSpc>
                <a:spcPct val="120000"/>
              </a:lnSpc>
              <a:buNone/>
            </a:pPr>
            <a:r>
              <a:rPr lang="en-US" dirty="0"/>
              <a:t>In addition to the structured educational program, you can meet with me and learn more about our offerings during social events and dedicated Innovation Hall hours. Stop by booth </a:t>
            </a:r>
            <a:r>
              <a:rPr lang="en-US" b="1" dirty="0">
                <a:solidFill>
                  <a:schemeClr val="accent1"/>
                </a:solidFill>
              </a:rPr>
              <a:t>[booth number] </a:t>
            </a:r>
            <a:r>
              <a:rPr lang="en-US" dirty="0"/>
              <a:t>to learn more about </a:t>
            </a:r>
            <a:r>
              <a:rPr lang="en-US" b="1" dirty="0">
                <a:solidFill>
                  <a:schemeClr val="accent1"/>
                </a:solidFill>
              </a:rPr>
              <a:t>[offering] </a:t>
            </a:r>
            <a:r>
              <a:rPr lang="en-US" dirty="0"/>
              <a:t>or schedule a meeting. </a:t>
            </a:r>
          </a:p>
          <a:p>
            <a:pPr marL="0" indent="0">
              <a:lnSpc>
                <a:spcPct val="120000"/>
              </a:lnSpc>
              <a:buNone/>
            </a:pPr>
            <a:r>
              <a:rPr lang="en-US" b="1" dirty="0">
                <a:solidFill>
                  <a:schemeClr val="accent1"/>
                </a:solidFill>
              </a:rPr>
              <a:t>[Two or three offerings or products that you would like to highlight]</a:t>
            </a:r>
          </a:p>
          <a:p>
            <a:pPr marL="0" indent="0">
              <a:lnSpc>
                <a:spcPct val="120000"/>
              </a:lnSpc>
              <a:buNone/>
            </a:pPr>
            <a:r>
              <a:rPr lang="en-US" dirty="0"/>
              <a:t>Visit the </a:t>
            </a:r>
            <a:r>
              <a:rPr lang="en-US" dirty="0">
                <a:solidFill>
                  <a:schemeClr val="accent4"/>
                </a:solidFill>
                <a:hlinkClick r:id="rId3">
                  <a:extLst>
                    <a:ext uri="{A12FA001-AC4F-418D-AE19-62706E023703}">
                      <ahyp:hlinkClr xmlns:ahyp="http://schemas.microsoft.com/office/drawing/2018/hyperlinkcolor" val="tx"/>
                    </a:ext>
                  </a:extLst>
                </a:hlinkClick>
              </a:rPr>
              <a:t>I.C.E Exchange website</a:t>
            </a:r>
            <a:r>
              <a:rPr lang="en-US" dirty="0">
                <a:solidFill>
                  <a:schemeClr val="accent4"/>
                </a:solidFill>
              </a:rPr>
              <a:t> </a:t>
            </a:r>
            <a:r>
              <a:rPr lang="en-US" dirty="0"/>
              <a:t>to register. I look forward to seeing you at Miami Beach, FL.</a:t>
            </a:r>
          </a:p>
          <a:p>
            <a:pPr marL="0" indent="0">
              <a:lnSpc>
                <a:spcPct val="120000"/>
              </a:lnSpc>
              <a:buNone/>
            </a:pPr>
            <a:endParaRPr lang="en-US" dirty="0"/>
          </a:p>
          <a:p>
            <a:pPr marL="0" indent="0">
              <a:lnSpc>
                <a:spcPct val="120000"/>
              </a:lnSpc>
              <a:buNone/>
            </a:pPr>
            <a:r>
              <a:rPr lang="en-US" dirty="0"/>
              <a:t>Sincerely, </a:t>
            </a:r>
            <a:r>
              <a:rPr lang="en-US" b="1" dirty="0">
                <a:solidFill>
                  <a:schemeClr val="accent1"/>
                </a:solidFill>
              </a:rPr>
              <a:t>[Signature] </a:t>
            </a:r>
          </a:p>
        </p:txBody>
      </p:sp>
      <p:sp>
        <p:nvSpPr>
          <p:cNvPr id="5" name="Title 4">
            <a:extLst>
              <a:ext uri="{FF2B5EF4-FFF2-40B4-BE49-F238E27FC236}">
                <a16:creationId xmlns:a16="http://schemas.microsoft.com/office/drawing/2014/main" id="{7E17FC05-D42F-1B44-A7B3-9A8E02B234F1}"/>
              </a:ext>
            </a:extLst>
          </p:cNvPr>
          <p:cNvSpPr>
            <a:spLocks noGrp="1"/>
          </p:cNvSpPr>
          <p:nvPr>
            <p:ph type="ctrTitle"/>
          </p:nvPr>
        </p:nvSpPr>
        <p:spPr>
          <a:xfrm>
            <a:off x="796635" y="711787"/>
            <a:ext cx="9144000" cy="843655"/>
          </a:xfrm>
        </p:spPr>
        <p:txBody>
          <a:bodyPr/>
          <a:lstStyle/>
          <a:p>
            <a:r>
              <a:rPr lang="en-US" dirty="0"/>
              <a:t>Sample Email – Industry Partners</a:t>
            </a:r>
          </a:p>
        </p:txBody>
      </p:sp>
    </p:spTree>
    <p:custDataLst>
      <p:tags r:id="rId1"/>
    </p:custDataLst>
    <p:extLst>
      <p:ext uri="{BB962C8B-B14F-4D97-AF65-F5344CB8AC3E}">
        <p14:creationId xmlns:p14="http://schemas.microsoft.com/office/powerpoint/2010/main" val="24589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50" y="1545431"/>
            <a:ext cx="6067714" cy="2852737"/>
          </a:xfrm>
        </p:spPr>
        <p:txBody>
          <a:bodyPr>
            <a:normAutofit/>
          </a:bodyPr>
          <a:lstStyle/>
          <a:p>
            <a:r>
              <a:rPr lang="en-US" dirty="0"/>
              <a:t>Social Media</a:t>
            </a:r>
          </a:p>
        </p:txBody>
      </p:sp>
      <p:pic>
        <p:nvPicPr>
          <p:cNvPr id="3" name="Picture Placeholder 2">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srcRect l="26612" r="26612"/>
          <a:stretch/>
        </p:blipFill>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398168"/>
            <a:ext cx="6711950" cy="1119825"/>
          </a:xfrm>
        </p:spPr>
        <p:txBody>
          <a:bodyPr>
            <a:noAutofit/>
          </a:bodyPr>
          <a:lstStyle/>
          <a:p>
            <a:r>
              <a:rPr lang="en-US" sz="2000" dirty="0"/>
              <a:t>Use social media to help us promote the 2024 I.C.E. Exchange on your personal social media channels. </a:t>
            </a:r>
          </a:p>
          <a:p>
            <a:r>
              <a:rPr lang="en-US" sz="2000" dirty="0"/>
              <a:t>Use </a:t>
            </a:r>
            <a:r>
              <a:rPr lang="en-US" sz="2000" b="1" dirty="0">
                <a:solidFill>
                  <a:schemeClr val="bg2"/>
                </a:solidFill>
                <a:effectLst/>
                <a:ea typeface="Aptos" panose="020B0004020202020204" pitchFamily="34" charset="0"/>
                <a:cs typeface="Aptos" panose="020B0004020202020204" pitchFamily="34" charset="0"/>
              </a:rPr>
              <a:t>#EXG2024 </a:t>
            </a:r>
            <a:r>
              <a:rPr lang="en-US" sz="2000" dirty="0">
                <a:solidFill>
                  <a:srgbClr val="00263A"/>
                </a:solidFill>
                <a:effectLst/>
                <a:ea typeface="Aptos" panose="020B0004020202020204" pitchFamily="34" charset="0"/>
                <a:cs typeface="Aptos" panose="020B0004020202020204" pitchFamily="34" charset="0"/>
              </a:rPr>
              <a:t>and tag us on </a:t>
            </a:r>
            <a:r>
              <a:rPr lang="en-US" sz="2000" b="1" dirty="0">
                <a:solidFill>
                  <a:schemeClr val="bg1"/>
                </a:solidFill>
                <a:effectLst/>
                <a:ea typeface="Aptos" panose="020B0004020202020204" pitchFamily="34" charset="0"/>
                <a:cs typeface="Aptos" panose="020B0004020202020204" pitchFamily="34" charset="0"/>
                <a:hlinkClick r:id="rId4"/>
              </a:rPr>
              <a:t>LinkedIn</a:t>
            </a:r>
            <a:r>
              <a:rPr lang="en-US" sz="2000" b="1" dirty="0">
                <a:solidFill>
                  <a:schemeClr val="bg1"/>
                </a:solidFill>
                <a:effectLst/>
                <a:ea typeface="Aptos" panose="020B0004020202020204" pitchFamily="34" charset="0"/>
                <a:cs typeface="Aptos" panose="020B0004020202020204" pitchFamily="34" charset="0"/>
              </a:rPr>
              <a:t> </a:t>
            </a:r>
            <a:r>
              <a:rPr lang="en-US" sz="2000" dirty="0"/>
              <a:t>so we can interact with your posts!</a:t>
            </a:r>
          </a:p>
        </p:txBody>
      </p:sp>
    </p:spTree>
    <p:custDataLst>
      <p:tags r:id="rId1"/>
    </p:custDataLst>
    <p:extLst>
      <p:ext uri="{BB962C8B-B14F-4D97-AF65-F5344CB8AC3E}">
        <p14:creationId xmlns:p14="http://schemas.microsoft.com/office/powerpoint/2010/main" val="413964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F87F1-0393-1544-A1B5-2E6E952438C2}"/>
              </a:ext>
            </a:extLst>
          </p:cNvPr>
          <p:cNvSpPr>
            <a:spLocks noGrp="1"/>
          </p:cNvSpPr>
          <p:nvPr>
            <p:ph type="title"/>
          </p:nvPr>
        </p:nvSpPr>
        <p:spPr>
          <a:xfrm>
            <a:off x="895180" y="1660829"/>
            <a:ext cx="3932237" cy="973538"/>
          </a:xfrm>
        </p:spPr>
        <p:txBody>
          <a:bodyPr/>
          <a:lstStyle/>
          <a:p>
            <a:r>
              <a:rPr lang="en-US" dirty="0"/>
              <a:t>Sample Social Media Posts</a:t>
            </a:r>
          </a:p>
        </p:txBody>
      </p:sp>
      <p:sp>
        <p:nvSpPr>
          <p:cNvPr id="6" name="Content Placeholder 5">
            <a:extLst>
              <a:ext uri="{FF2B5EF4-FFF2-40B4-BE49-F238E27FC236}">
                <a16:creationId xmlns:a16="http://schemas.microsoft.com/office/drawing/2014/main" id="{4A01511F-C9E3-B949-BE74-33EB1EC8F963}"/>
              </a:ext>
            </a:extLst>
          </p:cNvPr>
          <p:cNvSpPr>
            <a:spLocks noGrp="1"/>
          </p:cNvSpPr>
          <p:nvPr>
            <p:ph idx="1"/>
          </p:nvPr>
        </p:nvSpPr>
        <p:spPr>
          <a:xfrm>
            <a:off x="5183188" y="987425"/>
            <a:ext cx="6410714" cy="4873625"/>
          </a:xfrm>
        </p:spPr>
        <p:txBody>
          <a:bodyPr>
            <a:normAutofit fontScale="55000" lnSpcReduction="20000"/>
          </a:bodyPr>
          <a:lstStyle/>
          <a:p>
            <a:pPr marL="0" indent="0" algn="l">
              <a:lnSpc>
                <a:spcPct val="120000"/>
              </a:lnSpc>
              <a:buNone/>
            </a:pPr>
            <a:r>
              <a:rPr lang="en-US" b="0" i="0" dirty="0">
                <a:solidFill>
                  <a:srgbClr val="333333"/>
                </a:solidFill>
                <a:effectLst/>
                <a:highlight>
                  <a:srgbClr val="FFFFFF"/>
                </a:highlight>
              </a:rPr>
              <a:t>Curious to learn about </a:t>
            </a:r>
            <a:r>
              <a:rPr lang="en-US" b="1" i="0" dirty="0">
                <a:solidFill>
                  <a:schemeClr val="accent1"/>
                </a:solidFill>
                <a:effectLst/>
                <a:highlight>
                  <a:srgbClr val="FFFFFF"/>
                </a:highlight>
              </a:rPr>
              <a:t>[topic]? </a:t>
            </a:r>
            <a:r>
              <a:rPr lang="en-US" b="0" i="0" dirty="0">
                <a:solidFill>
                  <a:srgbClr val="333333"/>
                </a:solidFill>
                <a:effectLst/>
                <a:highlight>
                  <a:srgbClr val="FFFFFF"/>
                </a:highlight>
              </a:rPr>
              <a:t>Join me at booth</a:t>
            </a:r>
            <a:r>
              <a:rPr lang="en-US" b="1" dirty="0">
                <a:solidFill>
                  <a:schemeClr val="accent1"/>
                </a:solidFill>
                <a:effectLst/>
                <a:highlight>
                  <a:srgbClr val="FFFFFF"/>
                </a:highlight>
              </a:rPr>
              <a:t> [booth number] </a:t>
            </a:r>
            <a:r>
              <a:rPr lang="en-US" b="0" i="0" dirty="0">
                <a:solidFill>
                  <a:srgbClr val="333333"/>
                </a:solidFill>
                <a:effectLst/>
                <a:highlight>
                  <a:srgbClr val="FFFFFF"/>
                </a:highlight>
              </a:rPr>
              <a:t>to learn more at #EXG2024! </a:t>
            </a:r>
            <a:r>
              <a:rPr lang="en-US" b="1" i="0" u="none" strike="noStrike" dirty="0">
                <a:solidFill>
                  <a:srgbClr val="337AB7"/>
                </a:solidFill>
                <a:effectLst/>
                <a:highlight>
                  <a:srgbClr val="FFFFFF"/>
                </a:highlight>
              </a:rPr>
              <a:t>https://www.ice-exchange.org/Registration</a:t>
            </a:r>
            <a:br>
              <a:rPr lang="en-US" b="1" i="0" dirty="0">
                <a:solidFill>
                  <a:srgbClr val="333333"/>
                </a:solidFill>
                <a:effectLst/>
                <a:highlight>
                  <a:srgbClr val="FFFFFF"/>
                </a:highlight>
              </a:rPr>
            </a:br>
            <a:endParaRPr lang="en-US" b="0" i="0" dirty="0">
              <a:solidFill>
                <a:srgbClr val="333333"/>
              </a:solidFill>
              <a:effectLst/>
              <a:highlight>
                <a:srgbClr val="FFFFFF"/>
              </a:highlight>
            </a:endParaRPr>
          </a:p>
          <a:p>
            <a:pPr marL="0" indent="0" algn="l">
              <a:lnSpc>
                <a:spcPct val="120000"/>
              </a:lnSpc>
              <a:buNone/>
            </a:pPr>
            <a:r>
              <a:rPr lang="en-US" b="1" i="0" dirty="0">
                <a:solidFill>
                  <a:schemeClr val="accent1"/>
                </a:solidFill>
                <a:effectLst/>
                <a:highlight>
                  <a:srgbClr val="FFFFFF"/>
                </a:highlight>
              </a:rPr>
              <a:t>[Company Name] </a:t>
            </a:r>
            <a:r>
              <a:rPr lang="en-US" b="0" i="0" dirty="0">
                <a:solidFill>
                  <a:srgbClr val="333333"/>
                </a:solidFill>
                <a:effectLst/>
                <a:highlight>
                  <a:srgbClr val="FFFFFF"/>
                </a:highlight>
              </a:rPr>
              <a:t>is</a:t>
            </a:r>
            <a:r>
              <a:rPr lang="en-US" b="0" i="0" dirty="0">
                <a:solidFill>
                  <a:srgbClr val="333333"/>
                </a:solidFill>
                <a:effectLst/>
              </a:rPr>
              <a:t> </a:t>
            </a:r>
            <a:r>
              <a:rPr lang="en-US" dirty="0">
                <a:solidFill>
                  <a:srgbClr val="333333"/>
                </a:solidFill>
              </a:rPr>
              <a:t>exhibiting</a:t>
            </a:r>
            <a:r>
              <a:rPr lang="en-US" b="0" i="0" dirty="0">
                <a:solidFill>
                  <a:srgbClr val="333333"/>
                </a:solidFill>
                <a:effectLst/>
              </a:rPr>
              <a:t> </a:t>
            </a:r>
            <a:r>
              <a:rPr lang="en-US" b="0" i="0" dirty="0">
                <a:solidFill>
                  <a:srgbClr val="333333"/>
                </a:solidFill>
                <a:effectLst/>
                <a:highlight>
                  <a:srgbClr val="FFFFFF"/>
                </a:highlight>
              </a:rPr>
              <a:t>at the I.C.E. Exchange in Miami Beach, FL on November 17-20. Register for the 2024 Exchange to join me at </a:t>
            </a:r>
            <a:r>
              <a:rPr lang="en-US" b="1" i="0" dirty="0">
                <a:solidFill>
                  <a:schemeClr val="accent1"/>
                </a:solidFill>
                <a:effectLst/>
                <a:highlight>
                  <a:srgbClr val="FFFFFF"/>
                </a:highlight>
              </a:rPr>
              <a:t>[booth] </a:t>
            </a:r>
            <a:r>
              <a:rPr lang="en-US" b="0" i="0" dirty="0">
                <a:solidFill>
                  <a:srgbClr val="333333"/>
                </a:solidFill>
                <a:effectLst/>
                <a:highlight>
                  <a:srgbClr val="FFFFFF"/>
                </a:highlight>
              </a:rPr>
              <a:t>and learn more about </a:t>
            </a:r>
            <a:r>
              <a:rPr lang="en-US" sz="3300" dirty="0">
                <a:solidFill>
                  <a:srgbClr val="333333"/>
                </a:solidFill>
                <a:highlight>
                  <a:srgbClr val="FFFFFF"/>
                </a:highlight>
              </a:rPr>
              <a:t>our offerings. I look </a:t>
            </a:r>
            <a:r>
              <a:rPr lang="en-US" b="0" i="0" dirty="0">
                <a:solidFill>
                  <a:srgbClr val="333333"/>
                </a:solidFill>
                <a:effectLst/>
                <a:highlight>
                  <a:srgbClr val="FFFFFF"/>
                </a:highlight>
              </a:rPr>
              <a:t>forward to seeing you in Miami Beach! </a:t>
            </a:r>
            <a:r>
              <a:rPr lang="en-US" b="1" i="0" u="none" strike="noStrike" dirty="0">
                <a:solidFill>
                  <a:srgbClr val="337AB7"/>
                </a:solidFill>
                <a:effectLst/>
                <a:highlight>
                  <a:srgbClr val="FFFFFF"/>
                </a:highlight>
              </a:rPr>
              <a:t>https://www.ice-exchange.org/Registration</a:t>
            </a:r>
            <a:br>
              <a:rPr lang="en-US" b="1" i="0" dirty="0">
                <a:solidFill>
                  <a:srgbClr val="333333"/>
                </a:solidFill>
                <a:effectLst/>
                <a:highlight>
                  <a:srgbClr val="FFFFFF"/>
                </a:highlight>
              </a:rPr>
            </a:br>
            <a:endParaRPr lang="en-US" b="0" i="0" dirty="0">
              <a:solidFill>
                <a:srgbClr val="333333"/>
              </a:solidFill>
              <a:effectLst/>
              <a:highlight>
                <a:srgbClr val="FFFFFF"/>
              </a:highlight>
            </a:endParaRPr>
          </a:p>
          <a:p>
            <a:pPr marL="0" indent="0" algn="l">
              <a:lnSpc>
                <a:spcPct val="120000"/>
              </a:lnSpc>
              <a:buNone/>
            </a:pPr>
            <a:r>
              <a:rPr lang="en-US" b="0" i="0" dirty="0">
                <a:solidFill>
                  <a:srgbClr val="333333"/>
                </a:solidFill>
                <a:effectLst/>
                <a:highlight>
                  <a:srgbClr val="FFFFFF"/>
                </a:highlight>
              </a:rPr>
              <a:t>Countdown to #EXG2024! Save the date for my booth </a:t>
            </a:r>
            <a:r>
              <a:rPr lang="en-US" b="1" dirty="0">
                <a:solidFill>
                  <a:schemeClr val="accent1"/>
                </a:solidFill>
                <a:effectLst/>
                <a:highlight>
                  <a:srgbClr val="FFFFFF"/>
                </a:highlight>
              </a:rPr>
              <a:t>[booth number] </a:t>
            </a:r>
            <a:r>
              <a:rPr lang="en-US" b="0" i="0" dirty="0">
                <a:solidFill>
                  <a:srgbClr val="333333"/>
                </a:solidFill>
                <a:effectLst/>
                <a:highlight>
                  <a:srgbClr val="FFFFFF"/>
                </a:highlight>
              </a:rPr>
              <a:t>on </a:t>
            </a:r>
            <a:r>
              <a:rPr lang="en-US" b="1" i="0" dirty="0">
                <a:solidFill>
                  <a:schemeClr val="accent1"/>
                </a:solidFill>
                <a:effectLst/>
                <a:highlight>
                  <a:srgbClr val="FFFFFF"/>
                </a:highlight>
              </a:rPr>
              <a:t>[Date], </a:t>
            </a:r>
            <a:r>
              <a:rPr lang="en-US" b="0" i="0" dirty="0">
                <a:solidFill>
                  <a:srgbClr val="333333"/>
                </a:solidFill>
                <a:effectLst/>
                <a:highlight>
                  <a:srgbClr val="FFFFFF"/>
                </a:highlight>
              </a:rPr>
              <a:t>where I'll discuss </a:t>
            </a:r>
            <a:r>
              <a:rPr lang="en-US" b="1" i="0" dirty="0">
                <a:solidFill>
                  <a:schemeClr val="accent1"/>
                </a:solidFill>
                <a:effectLst/>
                <a:highlight>
                  <a:srgbClr val="FFFFFF"/>
                </a:highlight>
              </a:rPr>
              <a:t>[Topic]. </a:t>
            </a:r>
            <a:r>
              <a:rPr lang="en-US" b="0" i="0" dirty="0">
                <a:solidFill>
                  <a:srgbClr val="333333"/>
                </a:solidFill>
                <a:effectLst/>
                <a:highlight>
                  <a:srgbClr val="FFFFFF"/>
                </a:highlight>
              </a:rPr>
              <a:t>Let's connect in Miami Beach! Register now: </a:t>
            </a:r>
            <a:r>
              <a:rPr lang="en-US" b="1" i="0" u="none" strike="noStrike" dirty="0">
                <a:solidFill>
                  <a:srgbClr val="337AB7"/>
                </a:solidFill>
                <a:effectLst/>
                <a:highlight>
                  <a:srgbClr val="FFFFFF"/>
                </a:highlight>
              </a:rPr>
              <a:t>https://www.ice-exchange.org/Registration</a:t>
            </a:r>
            <a:endParaRPr lang="en-US" dirty="0"/>
          </a:p>
        </p:txBody>
      </p:sp>
      <p:sp>
        <p:nvSpPr>
          <p:cNvPr id="7" name="Text Placeholder 6">
            <a:extLst>
              <a:ext uri="{FF2B5EF4-FFF2-40B4-BE49-F238E27FC236}">
                <a16:creationId xmlns:a16="http://schemas.microsoft.com/office/drawing/2014/main" id="{CAEA0727-5092-5E4F-9477-F227C11C1EC2}"/>
              </a:ext>
            </a:extLst>
          </p:cNvPr>
          <p:cNvSpPr>
            <a:spLocks noGrp="1"/>
          </p:cNvSpPr>
          <p:nvPr>
            <p:ph type="body" sz="half" idx="2"/>
          </p:nvPr>
        </p:nvSpPr>
        <p:spPr>
          <a:xfrm>
            <a:off x="474665" y="2802338"/>
            <a:ext cx="3932237" cy="2519998"/>
          </a:xfrm>
        </p:spPr>
        <p:txBody>
          <a:bodyPr>
            <a:normAutofit lnSpcReduction="10000"/>
          </a:bodyPr>
          <a:lstStyle/>
          <a:p>
            <a:pPr marL="800100" marR="0" lvl="1" indent="-342900">
              <a:lnSpc>
                <a:spcPct val="100000"/>
              </a:lnSpc>
              <a:spcBef>
                <a:spcPts val="0"/>
              </a:spcBef>
              <a:spcAft>
                <a:spcPts val="0"/>
              </a:spcAft>
              <a:buFont typeface="Wingdings" panose="05000000000000000000" pitchFamily="2" charset="2"/>
              <a:buChar char="Ø"/>
            </a:pPr>
            <a:r>
              <a:rPr lang="en-US" sz="2000" dirty="0">
                <a:solidFill>
                  <a:srgbClr val="00263A"/>
                </a:solidFill>
                <a:effectLst/>
                <a:ea typeface="Times New Roman" panose="02020603050405020304" pitchFamily="18" charset="0"/>
                <a:cs typeface="Aptos" panose="020B0004020202020204" pitchFamily="34" charset="0"/>
              </a:rPr>
              <a:t>Utilize these social media posts to increase excitement around the </a:t>
            </a:r>
            <a:r>
              <a:rPr lang="en-US" sz="2000" dirty="0">
                <a:solidFill>
                  <a:srgbClr val="00263A"/>
                </a:solidFill>
                <a:ea typeface="Times New Roman" panose="02020603050405020304" pitchFamily="18" charset="0"/>
                <a:cs typeface="Aptos" panose="020B0004020202020204" pitchFamily="34" charset="0"/>
              </a:rPr>
              <a:t>E</a:t>
            </a:r>
            <a:r>
              <a:rPr lang="en-US" sz="2000" dirty="0">
                <a:solidFill>
                  <a:srgbClr val="00263A"/>
                </a:solidFill>
                <a:effectLst/>
                <a:ea typeface="Times New Roman" panose="02020603050405020304" pitchFamily="18" charset="0"/>
                <a:cs typeface="Aptos" panose="020B0004020202020204" pitchFamily="34" charset="0"/>
              </a:rPr>
              <a:t>xchange. </a:t>
            </a:r>
          </a:p>
          <a:p>
            <a:pPr marR="0" lvl="1">
              <a:lnSpc>
                <a:spcPct val="100000"/>
              </a:lnSpc>
              <a:spcBef>
                <a:spcPts val="0"/>
              </a:spcBef>
              <a:spcAft>
                <a:spcPts val="0"/>
              </a:spcAft>
            </a:pPr>
            <a:endParaRPr lang="en-US" sz="2000" dirty="0">
              <a:solidFill>
                <a:srgbClr val="00263A"/>
              </a:solidFill>
              <a:ea typeface="Times New Roman" panose="02020603050405020304" pitchFamily="18" charset="0"/>
              <a:cs typeface="Aptos" panose="020B0004020202020204" pitchFamily="34" charset="0"/>
            </a:endParaRPr>
          </a:p>
          <a:p>
            <a:pPr marL="800100" marR="0" lvl="1" indent="-342900">
              <a:lnSpc>
                <a:spcPct val="100000"/>
              </a:lnSpc>
              <a:spcBef>
                <a:spcPts val="0"/>
              </a:spcBef>
              <a:spcAft>
                <a:spcPts val="0"/>
              </a:spcAft>
              <a:buFont typeface="Wingdings" panose="05000000000000000000" pitchFamily="2" charset="2"/>
              <a:buChar char="Ø"/>
            </a:pPr>
            <a:r>
              <a:rPr lang="en-US" sz="2000" dirty="0">
                <a:solidFill>
                  <a:srgbClr val="00263A"/>
                </a:solidFill>
                <a:effectLst/>
                <a:ea typeface="Times New Roman" panose="02020603050405020304" pitchFamily="18" charset="0"/>
                <a:cs typeface="Aptos" panose="020B0004020202020204" pitchFamily="34" charset="0"/>
              </a:rPr>
              <a:t>Don't forget to </a:t>
            </a:r>
            <a:r>
              <a:rPr lang="en-US" sz="2000" dirty="0">
                <a:solidFill>
                  <a:srgbClr val="00263A"/>
                </a:solidFill>
                <a:ea typeface="Times New Roman" panose="02020603050405020304" pitchFamily="18" charset="0"/>
                <a:cs typeface="Aptos" panose="020B0004020202020204" pitchFamily="34" charset="0"/>
              </a:rPr>
              <a:t>include</a:t>
            </a:r>
            <a:r>
              <a:rPr lang="en-US" sz="2000" dirty="0">
                <a:solidFill>
                  <a:srgbClr val="00263A"/>
                </a:solidFill>
                <a:effectLst/>
                <a:ea typeface="Times New Roman" panose="02020603050405020304" pitchFamily="18" charset="0"/>
                <a:cs typeface="Aptos" panose="020B0004020202020204" pitchFamily="34" charset="0"/>
              </a:rPr>
              <a:t> an image</a:t>
            </a:r>
            <a:r>
              <a:rPr lang="en-US" sz="2000" dirty="0">
                <a:solidFill>
                  <a:srgbClr val="00263A"/>
                </a:solidFill>
                <a:ea typeface="Times New Roman" panose="02020603050405020304" pitchFamily="18" charset="0"/>
                <a:cs typeface="Aptos" panose="020B0004020202020204" pitchFamily="34" charset="0"/>
              </a:rPr>
              <a:t> </a:t>
            </a:r>
            <a:r>
              <a:rPr lang="en-US" sz="2000" dirty="0">
                <a:solidFill>
                  <a:srgbClr val="00263A"/>
                </a:solidFill>
                <a:effectLst/>
                <a:ea typeface="Times New Roman" panose="02020603050405020304" pitchFamily="18" charset="0"/>
                <a:cs typeface="Aptos" panose="020B0004020202020204" pitchFamily="34" charset="0"/>
              </a:rPr>
              <a:t>and use the event hashtag</a:t>
            </a:r>
            <a:r>
              <a:rPr lang="en-US" sz="2000" dirty="0">
                <a:effectLst/>
                <a:ea typeface="Times New Roman" panose="02020603050405020304" pitchFamily="18" charset="0"/>
                <a:cs typeface="Aptos" panose="020B0004020202020204" pitchFamily="34" charset="0"/>
              </a:rPr>
              <a:t> </a:t>
            </a:r>
            <a:r>
              <a:rPr lang="en-US" sz="2000" b="1" dirty="0">
                <a:solidFill>
                  <a:schemeClr val="accent1"/>
                </a:solidFill>
                <a:effectLst/>
                <a:ea typeface="Times New Roman" panose="02020603050405020304" pitchFamily="18" charset="0"/>
                <a:cs typeface="Aptos" panose="020B0004020202020204" pitchFamily="34" charset="0"/>
              </a:rPr>
              <a:t>#EXG2024</a:t>
            </a:r>
            <a:r>
              <a:rPr lang="en-US" sz="2000" dirty="0"/>
              <a:t>.</a:t>
            </a:r>
          </a:p>
        </p:txBody>
      </p:sp>
    </p:spTree>
    <p:custDataLst>
      <p:tags r:id="rId1"/>
    </p:custDataLst>
    <p:extLst>
      <p:ext uri="{BB962C8B-B14F-4D97-AF65-F5344CB8AC3E}">
        <p14:creationId xmlns:p14="http://schemas.microsoft.com/office/powerpoint/2010/main" val="2648619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9">
      <a:dk1>
        <a:srgbClr val="000000"/>
      </a:dk1>
      <a:lt1>
        <a:srgbClr val="FFFFFF"/>
      </a:lt1>
      <a:dk2>
        <a:srgbClr val="44546A"/>
      </a:dk2>
      <a:lt2>
        <a:srgbClr val="E7E6E6"/>
      </a:lt2>
      <a:accent1>
        <a:srgbClr val="E77995"/>
      </a:accent1>
      <a:accent2>
        <a:srgbClr val="00BC70"/>
      </a:accent2>
      <a:accent3>
        <a:srgbClr val="A5A5A5"/>
      </a:accent3>
      <a:accent4>
        <a:srgbClr val="385CAD"/>
      </a:accent4>
      <a:accent5>
        <a:srgbClr val="00263A"/>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E_1317050-24_ConferencePPT" id="{71C29653-0B65-1F49-8EF9-79617AAB14C9}" vid="{40482488-8FE0-8C4F-8FA6-2C5DF9CA12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I.C.E. Marketing Kits</Template>
  <TotalTime>396</TotalTime>
  <Words>1180</Words>
  <Application>Microsoft Office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Times New Roman</vt:lpstr>
      <vt:lpstr>Wingdings</vt:lpstr>
      <vt:lpstr>Office Theme</vt:lpstr>
      <vt:lpstr>Industry Partners Marketing Toolkit</vt:lpstr>
      <vt:lpstr>Introduction to the I.C.E. Exchange</vt:lpstr>
      <vt:lpstr>Website Content</vt:lpstr>
      <vt:lpstr>Website Content</vt:lpstr>
      <vt:lpstr>Website Content</vt:lpstr>
      <vt:lpstr>Promotional Email</vt:lpstr>
      <vt:lpstr>Sample Email – Industry Partners</vt:lpstr>
      <vt:lpstr>Social Media</vt:lpstr>
      <vt:lpstr>Sample Social Media Posts</vt:lpstr>
      <vt:lpstr>Social Media Graphics</vt:lpstr>
      <vt:lpstr>Social Media Dos &amp; Don'ts</vt:lpstr>
      <vt:lpstr>Record a Promotional Video</vt:lpstr>
      <vt:lpstr>Spread a Video</vt:lpstr>
      <vt:lpstr>Share the Value of I.C.E. </vt:lpstr>
      <vt:lpstr>Industry Partner Referral Program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Sarah</dc:creator>
  <cp:lastModifiedBy>Chen, Sarah</cp:lastModifiedBy>
  <cp:revision>33</cp:revision>
  <dcterms:created xsi:type="dcterms:W3CDTF">2024-07-01T20:39:31Z</dcterms:created>
  <dcterms:modified xsi:type="dcterms:W3CDTF">2024-07-15T18:45:43Z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02B86004-0C40-421C-A607-234F94850DAD</vt:lpwstr>
  </property>
  <property fmtid="{D5CDD505-2E9C-101B-9397-08002B2CF9AE}" pid="3" name="ArticulatePath">
    <vt:lpwstr>Marketing Toolkit - Industry Partners</vt:lpwstr>
  </property>
</Properties>
</file>