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4" r:id="rId5"/>
    <p:sldId id="265" r:id="rId6"/>
    <p:sldId id="263" r:id="rId7"/>
    <p:sldId id="259" r:id="rId8"/>
    <p:sldId id="262" r:id="rId9"/>
    <p:sldId id="258" r:id="rId1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3F8D"/>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FF4138-84F7-A44C-AB90-D0A2B8D7F09F}" v="3" dt="2025-07-23T20:42:11.4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27" d="100"/>
          <a:sy n="127" d="100"/>
        </p:scale>
        <p:origin x="512" y="19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24CC59-1570-4196-9B20-059C6D53D07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3357CB0-EC09-4C8B-9D8B-AAC01EEF81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85DB9A58-DABD-414A-9A16-256FC9DE0C31}"/>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5" name="Espaço Reservado para Rodapé 4">
            <a:extLst>
              <a:ext uri="{FF2B5EF4-FFF2-40B4-BE49-F238E27FC236}">
                <a16:creationId xmlns:a16="http://schemas.microsoft.com/office/drawing/2014/main" id="{846E13D6-AD8F-4C95-BC25-0247D5A2673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077FFB6-227B-4B9C-AC2A-C03924ADD2C1}"/>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1088062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1ED12A-A866-4C00-9EDE-C09F3D510BC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D95ECE8-6C88-461D-86AA-66AB85FE60B7}"/>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9B824A1-A8AF-4DC4-8C45-886D67CF2586}"/>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5" name="Espaço Reservado para Rodapé 4">
            <a:extLst>
              <a:ext uri="{FF2B5EF4-FFF2-40B4-BE49-F238E27FC236}">
                <a16:creationId xmlns:a16="http://schemas.microsoft.com/office/drawing/2014/main" id="{31B69016-95CF-4F2B-BA65-0F6C6354D7C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C481934-527E-42AE-898A-F7C22AEA1C66}"/>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2144007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79319C-577D-49C5-BC33-F550E6D771FF}"/>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D3DE19DA-DD9A-4473-92CE-FC6477B995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BFCA6237-B170-4784-AAC4-ACDD2D573D11}"/>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5" name="Espaço Reservado para Rodapé 4">
            <a:extLst>
              <a:ext uri="{FF2B5EF4-FFF2-40B4-BE49-F238E27FC236}">
                <a16:creationId xmlns:a16="http://schemas.microsoft.com/office/drawing/2014/main" id="{1EB24A35-094F-4E81-9A9D-6864838A381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4FE288E-AF77-431B-AE42-E38071B4BA0A}"/>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202170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0AF75D-635A-4A4B-959C-19D2229F4CE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087F63E-7981-4EA0-8615-FC5EFFEB951C}"/>
              </a:ext>
            </a:extLst>
          </p:cNvPr>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0875E37-5DB3-4B6B-8730-7809C54A404A}"/>
              </a:ext>
            </a:extLst>
          </p:cNvPr>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70D9BF98-5E9A-4191-BFC4-CA16F3C638FA}"/>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6" name="Espaço Reservado para Rodapé 5">
            <a:extLst>
              <a:ext uri="{FF2B5EF4-FFF2-40B4-BE49-F238E27FC236}">
                <a16:creationId xmlns:a16="http://schemas.microsoft.com/office/drawing/2014/main" id="{2D77471E-3D54-411C-9D04-A1F8C2C503F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6A0C965-D711-4350-99BA-0DF9D7E50C4E}"/>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3349208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5648D6-2414-44D7-89C2-D95CE1E2A14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DED1756-44F8-4999-815E-6FD0E7A86B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1003FD33-72B1-4474-AECC-83CF66B29EF7}"/>
              </a:ext>
            </a:extLst>
          </p:cNvPr>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6D05924E-D060-4C08-A398-B825A5ABCB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04A54393-BAFD-47D7-A197-7E746638B011}"/>
              </a:ext>
            </a:extLst>
          </p:cNvPr>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7254E08-3AA2-4BA9-9D2E-2E2D8D9DB2C7}"/>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8" name="Espaço Reservado para Rodapé 7">
            <a:extLst>
              <a:ext uri="{FF2B5EF4-FFF2-40B4-BE49-F238E27FC236}">
                <a16:creationId xmlns:a16="http://schemas.microsoft.com/office/drawing/2014/main" id="{477AD851-0028-412E-8888-ED5D735E7AD0}"/>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BDFB510-F994-4099-9770-075A874DBDEF}"/>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3812131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0B7BD6-5DD6-4706-97DC-B773F0903DAD}"/>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AE64B32-A8FD-45E5-A40D-318E77B5E0E9}"/>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4" name="Espaço Reservado para Rodapé 3">
            <a:extLst>
              <a:ext uri="{FF2B5EF4-FFF2-40B4-BE49-F238E27FC236}">
                <a16:creationId xmlns:a16="http://schemas.microsoft.com/office/drawing/2014/main" id="{C0EC5841-0048-400C-ABD2-3978255EDC3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87C857CC-95F0-48EE-8180-3B2CAF5EA939}"/>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3543153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5949EF78-251D-4DB1-839E-7DE4DD026886}"/>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3" name="Espaço Reservado para Rodapé 2">
            <a:extLst>
              <a:ext uri="{FF2B5EF4-FFF2-40B4-BE49-F238E27FC236}">
                <a16:creationId xmlns:a16="http://schemas.microsoft.com/office/drawing/2014/main" id="{511EF1AB-E4FF-43F3-8C47-15668283EE55}"/>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1B704DB9-F802-45B1-BCF1-A93E50478485}"/>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742630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AD104F-3931-4AD7-A900-B1FAC7EFE8D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938E5908-9688-45CF-879C-0BB85D959B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34CFFF9C-A605-4D65-B7CD-5947CC3FB2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2C0C2E55-B35C-409F-B2D0-13252E90573E}"/>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6" name="Espaço Reservado para Rodapé 5">
            <a:extLst>
              <a:ext uri="{FF2B5EF4-FFF2-40B4-BE49-F238E27FC236}">
                <a16:creationId xmlns:a16="http://schemas.microsoft.com/office/drawing/2014/main" id="{E4EBE053-F40F-4CCA-BC53-1B818E1C06D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1A9F67D-6496-46F8-8AC1-47747B13CDD1}"/>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831404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720D63-E221-4AD7-966B-A3BD0CBB988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7DAC15A-B813-469C-B99E-B099B3D3C3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FD43E8F7-003D-4F54-B8A6-3D86931C9A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6834906D-9781-462B-B361-F949BB0C3945}"/>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6" name="Espaço Reservado para Rodapé 5">
            <a:extLst>
              <a:ext uri="{FF2B5EF4-FFF2-40B4-BE49-F238E27FC236}">
                <a16:creationId xmlns:a16="http://schemas.microsoft.com/office/drawing/2014/main" id="{B0C282EE-3667-4728-AEAD-6C1DCDC5A3E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1ADEAAC-0A6E-4B87-9A76-355EABB1F5EF}"/>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3131765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BB8834-52D1-4605-A489-81EF3AF9DD4C}"/>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7125638-8614-4A1A-A035-3DF1B370CF18}"/>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12460B6-01DE-4F1B-A245-7FFED4A7EBCB}"/>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5" name="Espaço Reservado para Rodapé 4">
            <a:extLst>
              <a:ext uri="{FF2B5EF4-FFF2-40B4-BE49-F238E27FC236}">
                <a16:creationId xmlns:a16="http://schemas.microsoft.com/office/drawing/2014/main" id="{2D877F0B-E6BB-4540-87F8-B823DCB368A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699AF56-883F-49CC-BF5F-A9900237EF5F}"/>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1495497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660DC80-508B-4B4D-88C0-92AC27C17A9E}"/>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10CBB3B8-D2F6-41FC-A3FB-52E5A9CEACCC}"/>
              </a:ext>
            </a:extLst>
          </p:cNvPr>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4A0EF51-7458-4E2A-94AE-2F8B3E11CA83}"/>
              </a:ext>
            </a:extLst>
          </p:cNvPr>
          <p:cNvSpPr>
            <a:spLocks noGrp="1"/>
          </p:cNvSpPr>
          <p:nvPr>
            <p:ph type="dt" sz="half" idx="10"/>
          </p:nvPr>
        </p:nvSpPr>
        <p:spPr/>
        <p:txBody>
          <a:bodyPr/>
          <a:lstStyle/>
          <a:p>
            <a:fld id="{03782786-62DF-41ED-B6C1-52C482C8CDD9}" type="datetimeFigureOut">
              <a:rPr lang="pt-BR" smtClean="0"/>
              <a:t>23/07/2025</a:t>
            </a:fld>
            <a:endParaRPr lang="pt-BR"/>
          </a:p>
        </p:txBody>
      </p:sp>
      <p:sp>
        <p:nvSpPr>
          <p:cNvPr id="5" name="Espaço Reservado para Rodapé 4">
            <a:extLst>
              <a:ext uri="{FF2B5EF4-FFF2-40B4-BE49-F238E27FC236}">
                <a16:creationId xmlns:a16="http://schemas.microsoft.com/office/drawing/2014/main" id="{88B8BD95-3078-4582-831C-9771B389E1A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BE6EE55-DCF7-4035-94D6-D94FB1A336AD}"/>
              </a:ext>
            </a:extLst>
          </p:cNvPr>
          <p:cNvSpPr>
            <a:spLocks noGrp="1"/>
          </p:cNvSpPr>
          <p:nvPr>
            <p:ph type="sldNum" sz="quarter" idx="12"/>
          </p:nvPr>
        </p:nvSpPr>
        <p:spPr/>
        <p:txBody>
          <a:bodyPr/>
          <a:lstStyle/>
          <a:p>
            <a:fld id="{9E0013F7-FBA3-45C0-B0B2-52A754BFC5D4}" type="slidenum">
              <a:rPr lang="pt-BR" smtClean="0"/>
              <a:t>‹#›</a:t>
            </a:fld>
            <a:endParaRPr lang="pt-BR"/>
          </a:p>
        </p:txBody>
      </p:sp>
    </p:spTree>
    <p:extLst>
      <p:ext uri="{BB962C8B-B14F-4D97-AF65-F5344CB8AC3E}">
        <p14:creationId xmlns:p14="http://schemas.microsoft.com/office/powerpoint/2010/main" val="3213838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5F21723E-ED1D-406D-8A61-14D661EE5F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2E6E6CA3-9698-4E6D-B12A-596D390949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1436806-F972-44F4-87D9-E18CC6BC37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782786-62DF-41ED-B6C1-52C482C8CDD9}" type="datetimeFigureOut">
              <a:rPr lang="pt-BR" smtClean="0"/>
              <a:t>23/07/2025</a:t>
            </a:fld>
            <a:endParaRPr lang="pt-BR"/>
          </a:p>
        </p:txBody>
      </p:sp>
      <p:sp>
        <p:nvSpPr>
          <p:cNvPr id="5" name="Espaço Reservado para Rodapé 4">
            <a:extLst>
              <a:ext uri="{FF2B5EF4-FFF2-40B4-BE49-F238E27FC236}">
                <a16:creationId xmlns:a16="http://schemas.microsoft.com/office/drawing/2014/main" id="{2DDCD52E-AD04-4761-A29B-79739A84DB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78780624-2B91-49B1-A911-26AB686CF6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013F7-FBA3-45C0-B0B2-52A754BFC5D4}" type="slidenum">
              <a:rPr lang="pt-BR" smtClean="0"/>
              <a:t>‹#›</a:t>
            </a:fld>
            <a:endParaRPr lang="pt-BR"/>
          </a:p>
        </p:txBody>
      </p:sp>
    </p:spTree>
    <p:extLst>
      <p:ext uri="{BB962C8B-B14F-4D97-AF65-F5344CB8AC3E}">
        <p14:creationId xmlns:p14="http://schemas.microsoft.com/office/powerpoint/2010/main" val="2374687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ialysiscontroversies.org/register/" TargetMode="External"/><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C1B440-2DA8-4D28-A926-D959F2E41152}"/>
              </a:ext>
            </a:extLst>
          </p:cNvPr>
          <p:cNvSpPr>
            <a:spLocks noGrp="1"/>
          </p:cNvSpPr>
          <p:nvPr>
            <p:ph type="ctrTitle"/>
          </p:nvPr>
        </p:nvSpPr>
        <p:spPr>
          <a:xfrm>
            <a:off x="0" y="321548"/>
            <a:ext cx="12191999" cy="1191072"/>
          </a:xfrm>
        </p:spPr>
        <p:txBody>
          <a:bodyPr>
            <a:normAutofit/>
          </a:bodyPr>
          <a:lstStyle/>
          <a:p>
            <a:r>
              <a:rPr lang="pt-BR" sz="6600" b="1" dirty="0">
                <a:solidFill>
                  <a:srgbClr val="223F8D"/>
                </a:solidFill>
                <a:latin typeface="+mn-lt"/>
              </a:rPr>
              <a:t>Clinical Case – </a:t>
            </a:r>
            <a:r>
              <a:rPr lang="pt-BR" sz="6600" b="1" dirty="0">
                <a:solidFill>
                  <a:srgbClr val="FF0000"/>
                </a:solidFill>
                <a:latin typeface="+mn-lt"/>
              </a:rPr>
              <a:t>Maturation Failure</a:t>
            </a:r>
          </a:p>
        </p:txBody>
      </p:sp>
      <p:sp>
        <p:nvSpPr>
          <p:cNvPr id="3" name="Subtítulo 2">
            <a:extLst>
              <a:ext uri="{FF2B5EF4-FFF2-40B4-BE49-F238E27FC236}">
                <a16:creationId xmlns:a16="http://schemas.microsoft.com/office/drawing/2014/main" id="{4B4B5C5D-B2C5-4D6F-ACC6-DF528DACFFB3}"/>
              </a:ext>
            </a:extLst>
          </p:cNvPr>
          <p:cNvSpPr>
            <a:spLocks noGrp="1"/>
          </p:cNvSpPr>
          <p:nvPr>
            <p:ph type="subTitle" idx="1"/>
          </p:nvPr>
        </p:nvSpPr>
        <p:spPr>
          <a:xfrm>
            <a:off x="3501695" y="2850306"/>
            <a:ext cx="5188610" cy="1655762"/>
          </a:xfrm>
        </p:spPr>
        <p:txBody>
          <a:bodyPr>
            <a:noAutofit/>
          </a:bodyPr>
          <a:lstStyle/>
          <a:p>
            <a:pPr algn="l"/>
            <a:r>
              <a:rPr lang="pt-BR" sz="2800" b="1" dirty="0"/>
              <a:t>Dr. Nicos Labropoulos</a:t>
            </a:r>
          </a:p>
          <a:p>
            <a:pPr algn="l"/>
            <a:r>
              <a:rPr lang="pt-BR" sz="2800" b="1" dirty="0"/>
              <a:t>Dr. Adriano José de Souza</a:t>
            </a:r>
          </a:p>
          <a:p>
            <a:pPr algn="l"/>
            <a:r>
              <a:rPr lang="pt-BR" sz="2800" b="1" dirty="0"/>
              <a:t>Dr. Guilherme de Castro-Santos</a:t>
            </a:r>
          </a:p>
        </p:txBody>
      </p:sp>
      <p:sp>
        <p:nvSpPr>
          <p:cNvPr id="5" name="TextBox 4">
            <a:extLst>
              <a:ext uri="{FF2B5EF4-FFF2-40B4-BE49-F238E27FC236}">
                <a16:creationId xmlns:a16="http://schemas.microsoft.com/office/drawing/2014/main" id="{EFD07B59-BD80-E542-A1DA-C0D09B8AA1D7}"/>
              </a:ext>
            </a:extLst>
          </p:cNvPr>
          <p:cNvSpPr txBox="1"/>
          <p:nvPr/>
        </p:nvSpPr>
        <p:spPr>
          <a:xfrm>
            <a:off x="3269770" y="1822954"/>
            <a:ext cx="5287633" cy="523220"/>
          </a:xfrm>
          <a:prstGeom prst="rect">
            <a:avLst/>
          </a:prstGeom>
          <a:noFill/>
        </p:spPr>
        <p:txBody>
          <a:bodyPr wrap="square">
            <a:spAutoFit/>
          </a:bodyPr>
          <a:lstStyle/>
          <a:p>
            <a:pPr algn="l"/>
            <a:r>
              <a:rPr lang="pt-BR" sz="2800" b="1" dirty="0"/>
              <a:t>Belo Horizonte, Brazil and NY, USA</a:t>
            </a:r>
          </a:p>
        </p:txBody>
      </p:sp>
    </p:spTree>
    <p:extLst>
      <p:ext uri="{BB962C8B-B14F-4D97-AF65-F5344CB8AC3E}">
        <p14:creationId xmlns:p14="http://schemas.microsoft.com/office/powerpoint/2010/main" val="1765394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80F6EE-6A70-C280-3963-391D586719FD}"/>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B8BA354-118B-935C-4829-5FCDED0FF627}"/>
              </a:ext>
            </a:extLst>
          </p:cNvPr>
          <p:cNvSpPr>
            <a:spLocks noGrp="1"/>
          </p:cNvSpPr>
          <p:nvPr>
            <p:ph idx="1"/>
          </p:nvPr>
        </p:nvSpPr>
        <p:spPr>
          <a:xfrm>
            <a:off x="3373288" y="1370970"/>
            <a:ext cx="5445424" cy="4698896"/>
          </a:xfrm>
        </p:spPr>
        <p:txBody>
          <a:bodyPr>
            <a:noAutofit/>
          </a:bodyPr>
          <a:lstStyle/>
          <a:p>
            <a:pPr marL="0" indent="0">
              <a:buNone/>
            </a:pPr>
            <a:r>
              <a:rPr lang="pt-BR" sz="2400" b="1" dirty="0"/>
              <a:t>Male patient 72 years old </a:t>
            </a:r>
          </a:p>
          <a:p>
            <a:pPr marL="0" indent="0">
              <a:buNone/>
            </a:pPr>
            <a:r>
              <a:rPr lang="pt-BR" sz="2400" b="1" dirty="0"/>
              <a:t>Pre-dialysis due to diabetic nephropathy</a:t>
            </a:r>
          </a:p>
          <a:p>
            <a:pPr marL="0" indent="0">
              <a:buNone/>
            </a:pPr>
            <a:r>
              <a:rPr lang="pt-BR" sz="2400" b="1" dirty="0"/>
              <a:t>CrCl 20ml/min</a:t>
            </a:r>
          </a:p>
          <a:p>
            <a:pPr marL="0" indent="0">
              <a:buNone/>
            </a:pPr>
            <a:endParaRPr lang="pt-BR" sz="2400" b="1" dirty="0"/>
          </a:p>
          <a:p>
            <a:pPr marL="0" indent="0">
              <a:buNone/>
            </a:pPr>
            <a:r>
              <a:rPr lang="pt-BR" sz="2400" b="1" dirty="0">
                <a:solidFill>
                  <a:srgbClr val="FF0000"/>
                </a:solidFill>
              </a:rPr>
              <a:t>Interventions</a:t>
            </a:r>
          </a:p>
          <a:p>
            <a:pPr marL="0" indent="0">
              <a:buNone/>
            </a:pPr>
            <a:r>
              <a:rPr lang="pt-BR" sz="2400" b="1" dirty="0"/>
              <a:t>Snuff box radiocephalic fistula 2023</a:t>
            </a:r>
          </a:p>
          <a:p>
            <a:pPr marL="0" indent="0">
              <a:buNone/>
            </a:pPr>
            <a:endParaRPr lang="pt-BR" sz="2400" b="1" dirty="0"/>
          </a:p>
          <a:p>
            <a:pPr marL="0" indent="0">
              <a:buNone/>
            </a:pPr>
            <a:r>
              <a:rPr lang="pt-BR" sz="2400" b="1" dirty="0">
                <a:solidFill>
                  <a:srgbClr val="FF0000"/>
                </a:solidFill>
              </a:rPr>
              <a:t>Medications</a:t>
            </a:r>
          </a:p>
          <a:p>
            <a:pPr marL="0" indent="0">
              <a:buNone/>
            </a:pPr>
            <a:r>
              <a:rPr lang="pt-BR" sz="2400" b="1" dirty="0"/>
              <a:t>Atenolol, Losartan, Amlodipine</a:t>
            </a:r>
          </a:p>
          <a:p>
            <a:pPr marL="0" indent="0">
              <a:buNone/>
            </a:pPr>
            <a:endParaRPr lang="pt-BR" sz="800" b="1" dirty="0"/>
          </a:p>
        </p:txBody>
      </p:sp>
      <p:sp>
        <p:nvSpPr>
          <p:cNvPr id="9" name="Título 1">
            <a:extLst>
              <a:ext uri="{FF2B5EF4-FFF2-40B4-BE49-F238E27FC236}">
                <a16:creationId xmlns:a16="http://schemas.microsoft.com/office/drawing/2014/main" id="{CC5F25F5-7207-0608-3ADD-38544A929132}"/>
              </a:ext>
            </a:extLst>
          </p:cNvPr>
          <p:cNvSpPr>
            <a:spLocks noGrp="1"/>
          </p:cNvSpPr>
          <p:nvPr>
            <p:ph type="title"/>
          </p:nvPr>
        </p:nvSpPr>
        <p:spPr>
          <a:xfrm>
            <a:off x="0" y="1"/>
            <a:ext cx="12192000" cy="897156"/>
          </a:xfrm>
        </p:spPr>
        <p:txBody>
          <a:bodyPr>
            <a:noAutofit/>
          </a:bodyPr>
          <a:lstStyle/>
          <a:p>
            <a:pPr algn="ctr"/>
            <a:r>
              <a:rPr lang="pt-BR" sz="6600" b="1" dirty="0">
                <a:solidFill>
                  <a:srgbClr val="223F8D"/>
                </a:solidFill>
                <a:latin typeface="+mn-lt"/>
              </a:rPr>
              <a:t>Maturation Failure</a:t>
            </a:r>
          </a:p>
        </p:txBody>
      </p:sp>
    </p:spTree>
    <p:extLst>
      <p:ext uri="{BB962C8B-B14F-4D97-AF65-F5344CB8AC3E}">
        <p14:creationId xmlns:p14="http://schemas.microsoft.com/office/powerpoint/2010/main" val="3581200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8CEB7-D879-7C4D-C7D3-93D094AF1741}"/>
            </a:ext>
          </a:extLst>
        </p:cNvPr>
        <p:cNvGrpSpPr/>
        <p:nvPr/>
      </p:nvGrpSpPr>
      <p:grpSpPr>
        <a:xfrm>
          <a:off x="0" y="0"/>
          <a:ext cx="0" cy="0"/>
          <a:chOff x="0" y="0"/>
          <a:chExt cx="0" cy="0"/>
        </a:xfrm>
      </p:grpSpPr>
      <p:sp>
        <p:nvSpPr>
          <p:cNvPr id="9" name="Título 1">
            <a:extLst>
              <a:ext uri="{FF2B5EF4-FFF2-40B4-BE49-F238E27FC236}">
                <a16:creationId xmlns:a16="http://schemas.microsoft.com/office/drawing/2014/main" id="{94892B6F-0236-45FB-A234-DC3E17E264A4}"/>
              </a:ext>
            </a:extLst>
          </p:cNvPr>
          <p:cNvSpPr>
            <a:spLocks noGrp="1"/>
          </p:cNvSpPr>
          <p:nvPr>
            <p:ph type="title"/>
          </p:nvPr>
        </p:nvSpPr>
        <p:spPr>
          <a:xfrm>
            <a:off x="3696508" y="66634"/>
            <a:ext cx="4798983" cy="735299"/>
          </a:xfrm>
        </p:spPr>
        <p:txBody>
          <a:bodyPr>
            <a:noAutofit/>
          </a:bodyPr>
          <a:lstStyle/>
          <a:p>
            <a:r>
              <a:rPr lang="pt-BR" sz="3200" b="1" dirty="0">
                <a:solidFill>
                  <a:srgbClr val="223F8D"/>
                </a:solidFill>
                <a:latin typeface="+mn-lt"/>
              </a:rPr>
              <a:t>Flow volume measurement</a:t>
            </a:r>
          </a:p>
        </p:txBody>
      </p:sp>
      <p:pic>
        <p:nvPicPr>
          <p:cNvPr id="4" name="Picture 3">
            <a:extLst>
              <a:ext uri="{FF2B5EF4-FFF2-40B4-BE49-F238E27FC236}">
                <a16:creationId xmlns:a16="http://schemas.microsoft.com/office/drawing/2014/main" id="{5910AF80-E5D8-C764-894F-85ACC2746042}"/>
              </a:ext>
            </a:extLst>
          </p:cNvPr>
          <p:cNvPicPr>
            <a:picLocks noChangeAspect="1"/>
          </p:cNvPicPr>
          <p:nvPr/>
        </p:nvPicPr>
        <p:blipFill>
          <a:blip r:embed="rId2"/>
          <a:srcRect r="7902"/>
          <a:stretch>
            <a:fillRect/>
          </a:stretch>
        </p:blipFill>
        <p:spPr>
          <a:xfrm>
            <a:off x="1" y="801933"/>
            <a:ext cx="4664916" cy="2570984"/>
          </a:xfrm>
          <a:prstGeom prst="rect">
            <a:avLst/>
          </a:prstGeom>
        </p:spPr>
      </p:pic>
      <p:sp>
        <p:nvSpPr>
          <p:cNvPr id="6" name="TextBox 5">
            <a:extLst>
              <a:ext uri="{FF2B5EF4-FFF2-40B4-BE49-F238E27FC236}">
                <a16:creationId xmlns:a16="http://schemas.microsoft.com/office/drawing/2014/main" id="{F84DD55B-0036-F0E1-D2F7-F23D1DCFA932}"/>
              </a:ext>
            </a:extLst>
          </p:cNvPr>
          <p:cNvSpPr txBox="1"/>
          <p:nvPr/>
        </p:nvSpPr>
        <p:spPr>
          <a:xfrm>
            <a:off x="3135065" y="1342582"/>
            <a:ext cx="1247153" cy="369332"/>
          </a:xfrm>
          <a:prstGeom prst="rect">
            <a:avLst/>
          </a:prstGeom>
          <a:noFill/>
        </p:spPr>
        <p:txBody>
          <a:bodyPr wrap="square">
            <a:spAutoFit/>
          </a:bodyPr>
          <a:lstStyle/>
          <a:p>
            <a:r>
              <a:rPr lang="pt-BR" sz="1800" b="1" dirty="0">
                <a:solidFill>
                  <a:srgbClr val="FFFF00"/>
                </a:solidFill>
              </a:rPr>
              <a:t>RA 5.7mm</a:t>
            </a:r>
            <a:endParaRPr lang="en-US" dirty="0">
              <a:solidFill>
                <a:srgbClr val="FFFF00"/>
              </a:solidFill>
            </a:endParaRPr>
          </a:p>
        </p:txBody>
      </p:sp>
      <p:pic>
        <p:nvPicPr>
          <p:cNvPr id="11" name="Picture 10">
            <a:extLst>
              <a:ext uri="{FF2B5EF4-FFF2-40B4-BE49-F238E27FC236}">
                <a16:creationId xmlns:a16="http://schemas.microsoft.com/office/drawing/2014/main" id="{DC4FDD34-962A-FC6A-7EAC-9DA0CB3DAF21}"/>
              </a:ext>
            </a:extLst>
          </p:cNvPr>
          <p:cNvPicPr>
            <a:picLocks noChangeAspect="1"/>
          </p:cNvPicPr>
          <p:nvPr/>
        </p:nvPicPr>
        <p:blipFill>
          <a:blip r:embed="rId3"/>
          <a:stretch>
            <a:fillRect/>
          </a:stretch>
        </p:blipFill>
        <p:spPr>
          <a:xfrm>
            <a:off x="0" y="3416515"/>
            <a:ext cx="4658264" cy="3441485"/>
          </a:xfrm>
          <a:prstGeom prst="rect">
            <a:avLst/>
          </a:prstGeom>
        </p:spPr>
      </p:pic>
      <p:sp>
        <p:nvSpPr>
          <p:cNvPr id="14" name="TextBox 13">
            <a:extLst>
              <a:ext uri="{FF2B5EF4-FFF2-40B4-BE49-F238E27FC236}">
                <a16:creationId xmlns:a16="http://schemas.microsoft.com/office/drawing/2014/main" id="{04E97584-DE76-9BDA-B604-50CC671989C1}"/>
              </a:ext>
            </a:extLst>
          </p:cNvPr>
          <p:cNvSpPr txBox="1"/>
          <p:nvPr/>
        </p:nvSpPr>
        <p:spPr>
          <a:xfrm>
            <a:off x="4658264" y="758335"/>
            <a:ext cx="7290009" cy="4708981"/>
          </a:xfrm>
          <a:prstGeom prst="rect">
            <a:avLst/>
          </a:prstGeom>
          <a:noFill/>
        </p:spPr>
        <p:txBody>
          <a:bodyPr wrap="none" rtlCol="0">
            <a:spAutoFit/>
          </a:bodyPr>
          <a:lstStyle/>
          <a:p>
            <a:r>
              <a:rPr lang="en-US" sz="2000" b="1" dirty="0"/>
              <a:t>The radial artery proximal to anastomosis is enlarged </a:t>
            </a:r>
          </a:p>
          <a:p>
            <a:r>
              <a:rPr lang="en-US" sz="2000" b="1" dirty="0"/>
              <a:t>due to flow-mediated dilatation.</a:t>
            </a:r>
          </a:p>
          <a:p>
            <a:endParaRPr lang="en-US" sz="2000" b="1" dirty="0"/>
          </a:p>
          <a:p>
            <a:r>
              <a:rPr lang="en-US" sz="2000" b="1" dirty="0"/>
              <a:t>Flow volume is measured in the inflow artery (here is the radial)</a:t>
            </a:r>
          </a:p>
          <a:p>
            <a:r>
              <a:rPr lang="en-US" sz="2000" b="1" dirty="0"/>
              <a:t>at least 3cm above the anastomosis.</a:t>
            </a:r>
          </a:p>
          <a:p>
            <a:endParaRPr lang="en-US" sz="2000" b="1" dirty="0"/>
          </a:p>
          <a:p>
            <a:r>
              <a:rPr lang="en-US" sz="2000" b="1" dirty="0"/>
              <a:t>The sample volume matches the inner artery diameter to include</a:t>
            </a:r>
          </a:p>
          <a:p>
            <a:r>
              <a:rPr lang="en-US" sz="2000" b="1" dirty="0"/>
              <a:t>all the velocities in the entire lumen. The artery is image in the </a:t>
            </a:r>
          </a:p>
          <a:p>
            <a:r>
              <a:rPr lang="en-US" sz="2000" b="1" dirty="0"/>
              <a:t>B-mode to allow precise measurement of its diameter.</a:t>
            </a:r>
          </a:p>
          <a:p>
            <a:r>
              <a:rPr lang="en-US" sz="2000" b="1" dirty="0"/>
              <a:t>The Doppler waveforms occupy at least 2/3 of the screen and the </a:t>
            </a:r>
          </a:p>
          <a:p>
            <a:r>
              <a:rPr lang="en-US" sz="2000" b="1" dirty="0"/>
              <a:t>Doppler gain is reduced with the background appearing black.</a:t>
            </a:r>
          </a:p>
          <a:p>
            <a:r>
              <a:rPr lang="en-US" sz="2000" b="1" dirty="0"/>
              <a:t>The time average mean velocity is measured over at least </a:t>
            </a:r>
          </a:p>
          <a:p>
            <a:r>
              <a:rPr lang="en-US" sz="2000" b="1" dirty="0"/>
              <a:t>3 cardiac cycles.</a:t>
            </a:r>
          </a:p>
          <a:p>
            <a:endParaRPr lang="en-US" sz="2000" b="1" dirty="0"/>
          </a:p>
          <a:p>
            <a:r>
              <a:rPr lang="en-US" sz="2000" b="1" dirty="0"/>
              <a:t>The volume flow here was </a:t>
            </a:r>
            <a:r>
              <a:rPr lang="en-US" sz="2000" b="1" dirty="0">
                <a:solidFill>
                  <a:srgbClr val="FF0000"/>
                </a:solidFill>
              </a:rPr>
              <a:t>415ml/min </a:t>
            </a:r>
            <a:r>
              <a:rPr lang="en-US" sz="2000" b="1" dirty="0"/>
              <a:t>showing maturation failure. </a:t>
            </a:r>
          </a:p>
        </p:txBody>
      </p:sp>
    </p:spTree>
    <p:extLst>
      <p:ext uri="{BB962C8B-B14F-4D97-AF65-F5344CB8AC3E}">
        <p14:creationId xmlns:p14="http://schemas.microsoft.com/office/powerpoint/2010/main" val="2951727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9D6D5-9BE5-CEE9-6ED5-4A92B2BE1187}"/>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921079A8-D199-66C4-5782-43F1C1A07727}"/>
              </a:ext>
            </a:extLst>
          </p:cNvPr>
          <p:cNvSpPr>
            <a:spLocks noGrp="1"/>
          </p:cNvSpPr>
          <p:nvPr>
            <p:ph idx="1"/>
          </p:nvPr>
        </p:nvSpPr>
        <p:spPr>
          <a:xfrm>
            <a:off x="2645613" y="620695"/>
            <a:ext cx="6805882" cy="540649"/>
          </a:xfrm>
        </p:spPr>
        <p:txBody>
          <a:bodyPr>
            <a:noAutofit/>
          </a:bodyPr>
          <a:lstStyle/>
          <a:p>
            <a:pPr marL="0" indent="0">
              <a:buNone/>
            </a:pPr>
            <a:r>
              <a:rPr lang="pt-BR" sz="2400" b="1" dirty="0"/>
              <a:t>Focal juxta anastomotic stenosis of the radial artery </a:t>
            </a:r>
          </a:p>
          <a:p>
            <a:pPr marL="0" indent="0">
              <a:buNone/>
            </a:pPr>
            <a:endParaRPr lang="pt-BR" sz="2400" b="1" dirty="0"/>
          </a:p>
          <a:p>
            <a:pPr marL="0" indent="0">
              <a:buNone/>
            </a:pPr>
            <a:endParaRPr lang="pt-BR" sz="800" b="1" dirty="0"/>
          </a:p>
        </p:txBody>
      </p:sp>
      <p:sp>
        <p:nvSpPr>
          <p:cNvPr id="9" name="Título 1">
            <a:extLst>
              <a:ext uri="{FF2B5EF4-FFF2-40B4-BE49-F238E27FC236}">
                <a16:creationId xmlns:a16="http://schemas.microsoft.com/office/drawing/2014/main" id="{2CB2A5FD-54C9-D6C7-5F60-317A37F993E2}"/>
              </a:ext>
            </a:extLst>
          </p:cNvPr>
          <p:cNvSpPr>
            <a:spLocks noGrp="1"/>
          </p:cNvSpPr>
          <p:nvPr>
            <p:ph type="title"/>
          </p:nvPr>
        </p:nvSpPr>
        <p:spPr>
          <a:xfrm>
            <a:off x="3433402" y="158280"/>
            <a:ext cx="5230304" cy="540649"/>
          </a:xfrm>
        </p:spPr>
        <p:txBody>
          <a:bodyPr>
            <a:noAutofit/>
          </a:bodyPr>
          <a:lstStyle/>
          <a:p>
            <a:r>
              <a:rPr lang="pt-BR" sz="3200" b="1" dirty="0">
                <a:solidFill>
                  <a:srgbClr val="223F8D"/>
                </a:solidFill>
                <a:latin typeface="+mn-lt"/>
              </a:rPr>
              <a:t>Evaluation of the radial artery</a:t>
            </a:r>
          </a:p>
        </p:txBody>
      </p:sp>
      <p:pic>
        <p:nvPicPr>
          <p:cNvPr id="4" name="Picture 3">
            <a:extLst>
              <a:ext uri="{FF2B5EF4-FFF2-40B4-BE49-F238E27FC236}">
                <a16:creationId xmlns:a16="http://schemas.microsoft.com/office/drawing/2014/main" id="{4EF4A535-5672-59C5-D792-89766EB7C24D}"/>
              </a:ext>
            </a:extLst>
          </p:cNvPr>
          <p:cNvPicPr>
            <a:picLocks noChangeAspect="1"/>
          </p:cNvPicPr>
          <p:nvPr/>
        </p:nvPicPr>
        <p:blipFill>
          <a:blip r:embed="rId2"/>
          <a:stretch>
            <a:fillRect/>
          </a:stretch>
        </p:blipFill>
        <p:spPr>
          <a:xfrm>
            <a:off x="0" y="1623761"/>
            <a:ext cx="3726611" cy="2747832"/>
          </a:xfrm>
          <a:prstGeom prst="rect">
            <a:avLst/>
          </a:prstGeom>
        </p:spPr>
      </p:pic>
      <p:pic>
        <p:nvPicPr>
          <p:cNvPr id="7" name="Picture 6">
            <a:extLst>
              <a:ext uri="{FF2B5EF4-FFF2-40B4-BE49-F238E27FC236}">
                <a16:creationId xmlns:a16="http://schemas.microsoft.com/office/drawing/2014/main" id="{F509590C-4FCE-932B-D4F3-546222B32AF8}"/>
              </a:ext>
            </a:extLst>
          </p:cNvPr>
          <p:cNvPicPr>
            <a:picLocks noChangeAspect="1"/>
          </p:cNvPicPr>
          <p:nvPr/>
        </p:nvPicPr>
        <p:blipFill>
          <a:blip r:embed="rId3"/>
          <a:stretch>
            <a:fillRect/>
          </a:stretch>
        </p:blipFill>
        <p:spPr>
          <a:xfrm>
            <a:off x="3960398" y="1623760"/>
            <a:ext cx="3731267" cy="2747832"/>
          </a:xfrm>
          <a:prstGeom prst="rect">
            <a:avLst/>
          </a:prstGeom>
        </p:spPr>
      </p:pic>
      <p:sp>
        <p:nvSpPr>
          <p:cNvPr id="11" name="TextBox 10">
            <a:extLst>
              <a:ext uri="{FF2B5EF4-FFF2-40B4-BE49-F238E27FC236}">
                <a16:creationId xmlns:a16="http://schemas.microsoft.com/office/drawing/2014/main" id="{394459E2-16AD-CA5B-FBC6-AEE92BD1BA89}"/>
              </a:ext>
            </a:extLst>
          </p:cNvPr>
          <p:cNvSpPr txBox="1"/>
          <p:nvPr/>
        </p:nvSpPr>
        <p:spPr>
          <a:xfrm>
            <a:off x="979629" y="1223649"/>
            <a:ext cx="1838708" cy="461665"/>
          </a:xfrm>
          <a:prstGeom prst="rect">
            <a:avLst/>
          </a:prstGeom>
          <a:noFill/>
        </p:spPr>
        <p:txBody>
          <a:bodyPr wrap="none" rtlCol="0">
            <a:spAutoFit/>
          </a:bodyPr>
          <a:lstStyle/>
          <a:p>
            <a:r>
              <a:rPr lang="en-US" sz="2400" b="1" dirty="0">
                <a:solidFill>
                  <a:srgbClr val="223F8D"/>
                </a:solidFill>
              </a:rPr>
              <a:t>V1= 220cm/s</a:t>
            </a:r>
          </a:p>
        </p:txBody>
      </p:sp>
      <p:sp>
        <p:nvSpPr>
          <p:cNvPr id="13" name="TextBox 12">
            <a:extLst>
              <a:ext uri="{FF2B5EF4-FFF2-40B4-BE49-F238E27FC236}">
                <a16:creationId xmlns:a16="http://schemas.microsoft.com/office/drawing/2014/main" id="{D4156584-31B4-C074-C54C-CD70B707B7A5}"/>
              </a:ext>
            </a:extLst>
          </p:cNvPr>
          <p:cNvSpPr txBox="1"/>
          <p:nvPr/>
        </p:nvSpPr>
        <p:spPr>
          <a:xfrm>
            <a:off x="4710896" y="1223649"/>
            <a:ext cx="1992597" cy="461665"/>
          </a:xfrm>
          <a:prstGeom prst="rect">
            <a:avLst/>
          </a:prstGeom>
          <a:noFill/>
        </p:spPr>
        <p:txBody>
          <a:bodyPr wrap="none" rtlCol="0">
            <a:spAutoFit/>
          </a:bodyPr>
          <a:lstStyle/>
          <a:p>
            <a:r>
              <a:rPr lang="en-US" sz="2400" b="1" dirty="0">
                <a:solidFill>
                  <a:srgbClr val="223F8D"/>
                </a:solidFill>
              </a:rPr>
              <a:t>V2= &gt;800cm/s</a:t>
            </a:r>
          </a:p>
        </p:txBody>
      </p:sp>
      <p:sp>
        <p:nvSpPr>
          <p:cNvPr id="14" name="TextBox 13">
            <a:extLst>
              <a:ext uri="{FF2B5EF4-FFF2-40B4-BE49-F238E27FC236}">
                <a16:creationId xmlns:a16="http://schemas.microsoft.com/office/drawing/2014/main" id="{147F5E6F-5B5D-9DB6-B609-B3BFD56EE0AC}"/>
              </a:ext>
            </a:extLst>
          </p:cNvPr>
          <p:cNvSpPr txBox="1"/>
          <p:nvPr/>
        </p:nvSpPr>
        <p:spPr>
          <a:xfrm>
            <a:off x="7902545" y="1500997"/>
            <a:ext cx="3097899" cy="954107"/>
          </a:xfrm>
          <a:prstGeom prst="rect">
            <a:avLst/>
          </a:prstGeom>
          <a:noFill/>
        </p:spPr>
        <p:txBody>
          <a:bodyPr wrap="none" rtlCol="0">
            <a:spAutoFit/>
          </a:bodyPr>
          <a:lstStyle/>
          <a:p>
            <a:r>
              <a:rPr lang="en-US" sz="2800" b="1" dirty="0">
                <a:solidFill>
                  <a:srgbClr val="223F8D"/>
                </a:solidFill>
              </a:rPr>
              <a:t>V2/V1= 4</a:t>
            </a:r>
          </a:p>
          <a:p>
            <a:r>
              <a:rPr lang="en-US" sz="2800" b="1" dirty="0"/>
              <a:t>Significant stenosis </a:t>
            </a:r>
          </a:p>
        </p:txBody>
      </p:sp>
      <p:pic>
        <p:nvPicPr>
          <p:cNvPr id="15" name="Picture 14">
            <a:extLst>
              <a:ext uri="{FF2B5EF4-FFF2-40B4-BE49-F238E27FC236}">
                <a16:creationId xmlns:a16="http://schemas.microsoft.com/office/drawing/2014/main" id="{ACFD1874-EB52-86DB-AA7E-56ACC7146D38}"/>
              </a:ext>
            </a:extLst>
          </p:cNvPr>
          <p:cNvPicPr>
            <a:picLocks noChangeAspect="1"/>
          </p:cNvPicPr>
          <p:nvPr/>
        </p:nvPicPr>
        <p:blipFill>
          <a:blip r:embed="rId4"/>
          <a:stretch>
            <a:fillRect/>
          </a:stretch>
        </p:blipFill>
        <p:spPr>
          <a:xfrm>
            <a:off x="0" y="4467532"/>
            <a:ext cx="5469100" cy="2390467"/>
          </a:xfrm>
          <a:prstGeom prst="rect">
            <a:avLst/>
          </a:prstGeom>
        </p:spPr>
      </p:pic>
      <p:sp>
        <p:nvSpPr>
          <p:cNvPr id="16" name="Espaço Reservado para Conteúdo 2">
            <a:extLst>
              <a:ext uri="{FF2B5EF4-FFF2-40B4-BE49-F238E27FC236}">
                <a16:creationId xmlns:a16="http://schemas.microsoft.com/office/drawing/2014/main" id="{A2FB2A33-FFB3-B234-0AE9-0E1E1B03D8FC}"/>
              </a:ext>
            </a:extLst>
          </p:cNvPr>
          <p:cNvSpPr txBox="1">
            <a:spLocks/>
          </p:cNvSpPr>
          <p:nvPr/>
        </p:nvSpPr>
        <p:spPr>
          <a:xfrm>
            <a:off x="5489630" y="4816354"/>
            <a:ext cx="4896569" cy="9541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pt-BR" sz="2400" b="1" dirty="0"/>
              <a:t>Luminal diameter at stenosis </a:t>
            </a:r>
            <a:r>
              <a:rPr lang="pt-BR" sz="2400" b="1" dirty="0">
                <a:solidFill>
                  <a:srgbClr val="223F8D"/>
                </a:solidFill>
              </a:rPr>
              <a:t>1.7mm</a:t>
            </a:r>
          </a:p>
          <a:p>
            <a:pPr marL="0" indent="0">
              <a:buFont typeface="Arial" panose="020B0604020202020204" pitchFamily="34" charset="0"/>
              <a:buNone/>
            </a:pPr>
            <a:r>
              <a:rPr lang="pt-BR" sz="2400" b="1" dirty="0"/>
              <a:t>Proximal artery diameter </a:t>
            </a:r>
            <a:r>
              <a:rPr lang="pt-BR" sz="2400" b="1" dirty="0">
                <a:solidFill>
                  <a:srgbClr val="223F8D"/>
                </a:solidFill>
              </a:rPr>
              <a:t>5.7mm</a:t>
            </a:r>
          </a:p>
          <a:p>
            <a:pPr marL="0" indent="0">
              <a:buFont typeface="Arial" panose="020B0604020202020204" pitchFamily="34" charset="0"/>
              <a:buNone/>
            </a:pPr>
            <a:endParaRPr lang="pt-BR" sz="2400" b="1" dirty="0"/>
          </a:p>
          <a:p>
            <a:pPr marL="0" indent="0">
              <a:buFont typeface="Arial" panose="020B0604020202020204" pitchFamily="34" charset="0"/>
              <a:buNone/>
            </a:pPr>
            <a:endParaRPr lang="pt-BR" sz="2400" b="1" dirty="0"/>
          </a:p>
          <a:p>
            <a:pPr marL="0" indent="0">
              <a:buFont typeface="Arial" panose="020B0604020202020204" pitchFamily="34" charset="0"/>
              <a:buNone/>
            </a:pPr>
            <a:endParaRPr lang="pt-BR" sz="800" b="1" dirty="0"/>
          </a:p>
        </p:txBody>
      </p:sp>
    </p:spTree>
    <p:extLst>
      <p:ext uri="{BB962C8B-B14F-4D97-AF65-F5344CB8AC3E}">
        <p14:creationId xmlns:p14="http://schemas.microsoft.com/office/powerpoint/2010/main" val="2341746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BE780-1D38-3734-7170-FF5E17FF3DA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8FDF272-0B2A-57EB-A9AB-9729EB80A291}"/>
              </a:ext>
            </a:extLst>
          </p:cNvPr>
          <p:cNvPicPr>
            <a:picLocks noChangeAspect="1"/>
          </p:cNvPicPr>
          <p:nvPr/>
        </p:nvPicPr>
        <p:blipFill>
          <a:blip r:embed="rId2"/>
          <a:stretch>
            <a:fillRect/>
          </a:stretch>
        </p:blipFill>
        <p:spPr>
          <a:xfrm>
            <a:off x="-1" y="1431668"/>
            <a:ext cx="12215969" cy="4848361"/>
          </a:xfrm>
          <a:prstGeom prst="rect">
            <a:avLst/>
          </a:prstGeom>
        </p:spPr>
      </p:pic>
      <p:cxnSp>
        <p:nvCxnSpPr>
          <p:cNvPr id="11" name="Straight Arrow Connector 10">
            <a:extLst>
              <a:ext uri="{FF2B5EF4-FFF2-40B4-BE49-F238E27FC236}">
                <a16:creationId xmlns:a16="http://schemas.microsoft.com/office/drawing/2014/main" id="{DA7511F4-3D44-6338-49ED-42E7B1CEBFAF}"/>
              </a:ext>
            </a:extLst>
          </p:cNvPr>
          <p:cNvCxnSpPr/>
          <p:nvPr/>
        </p:nvCxnSpPr>
        <p:spPr>
          <a:xfrm flipV="1">
            <a:off x="5080958" y="4641011"/>
            <a:ext cx="0" cy="992038"/>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F112A52-A24D-8238-65C5-9E01EA4CCD2D}"/>
              </a:ext>
            </a:extLst>
          </p:cNvPr>
          <p:cNvCxnSpPr>
            <a:cxnSpLocks/>
          </p:cNvCxnSpPr>
          <p:nvPr/>
        </p:nvCxnSpPr>
        <p:spPr>
          <a:xfrm>
            <a:off x="6780362" y="1909738"/>
            <a:ext cx="0" cy="1100883"/>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A0BD895-4E2A-4816-27C8-BBDCD9DC152E}"/>
              </a:ext>
            </a:extLst>
          </p:cNvPr>
          <p:cNvSpPr txBox="1"/>
          <p:nvPr/>
        </p:nvSpPr>
        <p:spPr>
          <a:xfrm>
            <a:off x="6096000" y="1552757"/>
            <a:ext cx="1339149" cy="400110"/>
          </a:xfrm>
          <a:prstGeom prst="rect">
            <a:avLst/>
          </a:prstGeom>
          <a:noFill/>
        </p:spPr>
        <p:txBody>
          <a:bodyPr wrap="none" rtlCol="0">
            <a:spAutoFit/>
          </a:bodyPr>
          <a:lstStyle/>
          <a:p>
            <a:r>
              <a:rPr lang="en-US" sz="2000" b="1" dirty="0">
                <a:solidFill>
                  <a:srgbClr val="FFFF00"/>
                </a:solidFill>
              </a:rPr>
              <a:t>Suture line</a:t>
            </a:r>
          </a:p>
        </p:txBody>
      </p:sp>
      <p:sp>
        <p:nvSpPr>
          <p:cNvPr id="18" name="TextBox 17">
            <a:extLst>
              <a:ext uri="{FF2B5EF4-FFF2-40B4-BE49-F238E27FC236}">
                <a16:creationId xmlns:a16="http://schemas.microsoft.com/office/drawing/2014/main" id="{12F9E86E-8A63-1734-0150-67BAE71BAD7C}"/>
              </a:ext>
            </a:extLst>
          </p:cNvPr>
          <p:cNvSpPr txBox="1"/>
          <p:nvPr/>
        </p:nvSpPr>
        <p:spPr>
          <a:xfrm>
            <a:off x="4411383" y="5633049"/>
            <a:ext cx="1400127" cy="400110"/>
          </a:xfrm>
          <a:prstGeom prst="rect">
            <a:avLst/>
          </a:prstGeom>
          <a:noFill/>
        </p:spPr>
        <p:txBody>
          <a:bodyPr wrap="none" rtlCol="0">
            <a:spAutoFit/>
          </a:bodyPr>
          <a:lstStyle/>
          <a:p>
            <a:r>
              <a:rPr lang="en-US" sz="2000" b="1" dirty="0">
                <a:solidFill>
                  <a:srgbClr val="FFFF00"/>
                </a:solidFill>
              </a:rPr>
              <a:t>RA stenosis</a:t>
            </a:r>
          </a:p>
        </p:txBody>
      </p:sp>
      <p:sp>
        <p:nvSpPr>
          <p:cNvPr id="21" name="Título 1">
            <a:extLst>
              <a:ext uri="{FF2B5EF4-FFF2-40B4-BE49-F238E27FC236}">
                <a16:creationId xmlns:a16="http://schemas.microsoft.com/office/drawing/2014/main" id="{7773C391-883E-7D9F-34C5-24721A6883A7}"/>
              </a:ext>
            </a:extLst>
          </p:cNvPr>
          <p:cNvSpPr>
            <a:spLocks noGrp="1"/>
          </p:cNvSpPr>
          <p:nvPr>
            <p:ph type="title"/>
          </p:nvPr>
        </p:nvSpPr>
        <p:spPr>
          <a:xfrm>
            <a:off x="3433402" y="158280"/>
            <a:ext cx="5230304" cy="540649"/>
          </a:xfrm>
        </p:spPr>
        <p:txBody>
          <a:bodyPr>
            <a:noAutofit/>
          </a:bodyPr>
          <a:lstStyle/>
          <a:p>
            <a:r>
              <a:rPr lang="pt-BR" sz="3200" b="1" dirty="0">
                <a:solidFill>
                  <a:srgbClr val="223F8D"/>
                </a:solidFill>
                <a:latin typeface="+mn-lt"/>
              </a:rPr>
              <a:t>Evaluation of the radial artery</a:t>
            </a:r>
          </a:p>
        </p:txBody>
      </p:sp>
      <p:sp>
        <p:nvSpPr>
          <p:cNvPr id="24" name="Espaço Reservado para Conteúdo 2">
            <a:extLst>
              <a:ext uri="{FF2B5EF4-FFF2-40B4-BE49-F238E27FC236}">
                <a16:creationId xmlns:a16="http://schemas.microsoft.com/office/drawing/2014/main" id="{728B15AC-844C-E28A-CCEE-1670ABE21762}"/>
              </a:ext>
            </a:extLst>
          </p:cNvPr>
          <p:cNvSpPr>
            <a:spLocks noGrp="1"/>
          </p:cNvSpPr>
          <p:nvPr>
            <p:ph idx="1"/>
          </p:nvPr>
        </p:nvSpPr>
        <p:spPr>
          <a:xfrm>
            <a:off x="2645613" y="620695"/>
            <a:ext cx="6805882" cy="540649"/>
          </a:xfrm>
        </p:spPr>
        <p:txBody>
          <a:bodyPr>
            <a:noAutofit/>
          </a:bodyPr>
          <a:lstStyle/>
          <a:p>
            <a:pPr marL="0" indent="0">
              <a:buNone/>
            </a:pPr>
            <a:r>
              <a:rPr lang="pt-BR" sz="2400" b="1" dirty="0"/>
              <a:t>Focal juxta anastomotic stenosis of the radial artery </a:t>
            </a:r>
          </a:p>
          <a:p>
            <a:pPr marL="0" indent="0">
              <a:buNone/>
            </a:pPr>
            <a:endParaRPr lang="pt-BR" sz="2400" b="1" dirty="0"/>
          </a:p>
          <a:p>
            <a:pPr marL="0" indent="0">
              <a:buNone/>
            </a:pPr>
            <a:endParaRPr lang="pt-BR" sz="800" b="1" dirty="0"/>
          </a:p>
        </p:txBody>
      </p:sp>
    </p:spTree>
    <p:extLst>
      <p:ext uri="{BB962C8B-B14F-4D97-AF65-F5344CB8AC3E}">
        <p14:creationId xmlns:p14="http://schemas.microsoft.com/office/powerpoint/2010/main" val="830270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1E7D4-86E7-54C3-AF42-C64260F2B53E}"/>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C065F23E-3F30-8A96-CBD6-3EBF59092BBD}"/>
              </a:ext>
            </a:extLst>
          </p:cNvPr>
          <p:cNvSpPr>
            <a:spLocks noGrp="1"/>
          </p:cNvSpPr>
          <p:nvPr>
            <p:ph idx="1"/>
          </p:nvPr>
        </p:nvSpPr>
        <p:spPr>
          <a:xfrm>
            <a:off x="419819" y="615884"/>
            <a:ext cx="11352362" cy="1343222"/>
          </a:xfrm>
        </p:spPr>
        <p:txBody>
          <a:bodyPr>
            <a:noAutofit/>
          </a:bodyPr>
          <a:lstStyle/>
          <a:p>
            <a:pPr marL="0" indent="0">
              <a:buNone/>
            </a:pPr>
            <a:r>
              <a:rPr lang="pt-BR" sz="2400" b="1" dirty="0"/>
              <a:t>Evaluation of very superficial fistula can also be done using non contact techique. It is a great method to visualize in detail the dialysis access. It is also an excellent way to perform vein mapping prior to dialysis access creation in patients with suboptimal veins. In these patients the water should be warm (44 degrees C) to allow vasodilation.  </a:t>
            </a:r>
          </a:p>
          <a:p>
            <a:pPr marL="0" indent="0">
              <a:buNone/>
            </a:pPr>
            <a:endParaRPr lang="pt-BR" sz="2400" b="1" dirty="0"/>
          </a:p>
          <a:p>
            <a:pPr marL="0" indent="0">
              <a:buNone/>
            </a:pPr>
            <a:endParaRPr lang="pt-BR" sz="800" b="1" dirty="0"/>
          </a:p>
        </p:txBody>
      </p:sp>
      <p:sp>
        <p:nvSpPr>
          <p:cNvPr id="9" name="Título 1">
            <a:extLst>
              <a:ext uri="{FF2B5EF4-FFF2-40B4-BE49-F238E27FC236}">
                <a16:creationId xmlns:a16="http://schemas.microsoft.com/office/drawing/2014/main" id="{E80B1CB6-9785-80C9-0102-2E020B8BED7A}"/>
              </a:ext>
            </a:extLst>
          </p:cNvPr>
          <p:cNvSpPr>
            <a:spLocks noGrp="1"/>
          </p:cNvSpPr>
          <p:nvPr>
            <p:ph type="title"/>
          </p:nvPr>
        </p:nvSpPr>
        <p:spPr>
          <a:xfrm>
            <a:off x="3040901" y="110224"/>
            <a:ext cx="6110198" cy="540649"/>
          </a:xfrm>
        </p:spPr>
        <p:txBody>
          <a:bodyPr>
            <a:noAutofit/>
          </a:bodyPr>
          <a:lstStyle/>
          <a:p>
            <a:r>
              <a:rPr lang="pt-BR" sz="3200" b="1" dirty="0">
                <a:solidFill>
                  <a:srgbClr val="223F8D"/>
                </a:solidFill>
                <a:latin typeface="+mn-lt"/>
              </a:rPr>
              <a:t>Fistula evaluation using water bath</a:t>
            </a:r>
          </a:p>
        </p:txBody>
      </p:sp>
      <p:pic>
        <p:nvPicPr>
          <p:cNvPr id="4" name="Picture 3">
            <a:extLst>
              <a:ext uri="{FF2B5EF4-FFF2-40B4-BE49-F238E27FC236}">
                <a16:creationId xmlns:a16="http://schemas.microsoft.com/office/drawing/2014/main" id="{2835D3C1-1D0D-8EED-8146-679AF99CE0EE}"/>
              </a:ext>
            </a:extLst>
          </p:cNvPr>
          <p:cNvPicPr>
            <a:picLocks noChangeAspect="1"/>
          </p:cNvPicPr>
          <p:nvPr/>
        </p:nvPicPr>
        <p:blipFill>
          <a:blip r:embed="rId2"/>
          <a:stretch>
            <a:fillRect/>
          </a:stretch>
        </p:blipFill>
        <p:spPr>
          <a:xfrm>
            <a:off x="1673673" y="2143778"/>
            <a:ext cx="8154538" cy="4115374"/>
          </a:xfrm>
          <a:prstGeom prst="rect">
            <a:avLst/>
          </a:prstGeom>
        </p:spPr>
      </p:pic>
      <p:sp>
        <p:nvSpPr>
          <p:cNvPr id="11" name="TextBox 10">
            <a:extLst>
              <a:ext uri="{FF2B5EF4-FFF2-40B4-BE49-F238E27FC236}">
                <a16:creationId xmlns:a16="http://schemas.microsoft.com/office/drawing/2014/main" id="{E81654D6-4679-CDB4-7CF0-F9B65563CD98}"/>
              </a:ext>
            </a:extLst>
          </p:cNvPr>
          <p:cNvSpPr txBox="1"/>
          <p:nvPr/>
        </p:nvSpPr>
        <p:spPr>
          <a:xfrm>
            <a:off x="2846717" y="2286009"/>
            <a:ext cx="838306" cy="400110"/>
          </a:xfrm>
          <a:prstGeom prst="rect">
            <a:avLst/>
          </a:prstGeom>
          <a:noFill/>
        </p:spPr>
        <p:txBody>
          <a:bodyPr wrap="none" rtlCol="0">
            <a:spAutoFit/>
          </a:bodyPr>
          <a:lstStyle/>
          <a:p>
            <a:r>
              <a:rPr lang="en-US" sz="2000" b="1" dirty="0">
                <a:solidFill>
                  <a:schemeClr val="bg2"/>
                </a:solidFill>
              </a:rPr>
              <a:t>Water</a:t>
            </a:r>
          </a:p>
        </p:txBody>
      </p:sp>
      <p:cxnSp>
        <p:nvCxnSpPr>
          <p:cNvPr id="13" name="Straight Arrow Connector 12">
            <a:extLst>
              <a:ext uri="{FF2B5EF4-FFF2-40B4-BE49-F238E27FC236}">
                <a16:creationId xmlns:a16="http://schemas.microsoft.com/office/drawing/2014/main" id="{DF4E424C-ECDB-1D90-7320-65F4E322F195}"/>
              </a:ext>
            </a:extLst>
          </p:cNvPr>
          <p:cNvCxnSpPr/>
          <p:nvPr/>
        </p:nvCxnSpPr>
        <p:spPr>
          <a:xfrm flipH="1">
            <a:off x="4822167" y="2691449"/>
            <a:ext cx="379562" cy="39681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A0FE688-3481-096B-D3B3-F5380E8D0117}"/>
              </a:ext>
            </a:extLst>
          </p:cNvPr>
          <p:cNvSpPr txBox="1"/>
          <p:nvPr/>
        </p:nvSpPr>
        <p:spPr>
          <a:xfrm>
            <a:off x="4912636" y="2337766"/>
            <a:ext cx="630301" cy="400110"/>
          </a:xfrm>
          <a:prstGeom prst="rect">
            <a:avLst/>
          </a:prstGeom>
          <a:noFill/>
        </p:spPr>
        <p:txBody>
          <a:bodyPr wrap="none" rtlCol="0">
            <a:spAutoFit/>
          </a:bodyPr>
          <a:lstStyle/>
          <a:p>
            <a:r>
              <a:rPr lang="en-US" sz="2000" b="1" dirty="0">
                <a:solidFill>
                  <a:schemeClr val="bg2"/>
                </a:solidFill>
              </a:rPr>
              <a:t>Skin</a:t>
            </a:r>
          </a:p>
        </p:txBody>
      </p:sp>
      <p:cxnSp>
        <p:nvCxnSpPr>
          <p:cNvPr id="16" name="Straight Arrow Connector 15">
            <a:extLst>
              <a:ext uri="{FF2B5EF4-FFF2-40B4-BE49-F238E27FC236}">
                <a16:creationId xmlns:a16="http://schemas.microsoft.com/office/drawing/2014/main" id="{390E59B0-2905-732E-57B4-445017F6DB36}"/>
              </a:ext>
            </a:extLst>
          </p:cNvPr>
          <p:cNvCxnSpPr/>
          <p:nvPr/>
        </p:nvCxnSpPr>
        <p:spPr>
          <a:xfrm flipV="1">
            <a:off x="2191109" y="4735911"/>
            <a:ext cx="0" cy="1199071"/>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63AC027-DCAB-898D-BD46-A0C2ED900440}"/>
              </a:ext>
            </a:extLst>
          </p:cNvPr>
          <p:cNvSpPr txBox="1"/>
          <p:nvPr/>
        </p:nvSpPr>
        <p:spPr>
          <a:xfrm>
            <a:off x="1771956" y="5855576"/>
            <a:ext cx="1592937" cy="400110"/>
          </a:xfrm>
          <a:prstGeom prst="rect">
            <a:avLst/>
          </a:prstGeom>
          <a:noFill/>
        </p:spPr>
        <p:txBody>
          <a:bodyPr wrap="none" rtlCol="0">
            <a:spAutoFit/>
          </a:bodyPr>
          <a:lstStyle/>
          <a:p>
            <a:r>
              <a:rPr lang="en-US" sz="2000" b="1" dirty="0">
                <a:solidFill>
                  <a:schemeClr val="bg2"/>
                </a:solidFill>
              </a:rPr>
              <a:t>Cephalic vein</a:t>
            </a:r>
          </a:p>
        </p:txBody>
      </p:sp>
      <p:cxnSp>
        <p:nvCxnSpPr>
          <p:cNvPr id="19" name="Straight Arrow Connector 18">
            <a:extLst>
              <a:ext uri="{FF2B5EF4-FFF2-40B4-BE49-F238E27FC236}">
                <a16:creationId xmlns:a16="http://schemas.microsoft.com/office/drawing/2014/main" id="{DC3FBB0D-F25F-B542-A944-9CC328B504BB}"/>
              </a:ext>
            </a:extLst>
          </p:cNvPr>
          <p:cNvCxnSpPr/>
          <p:nvPr/>
        </p:nvCxnSpPr>
        <p:spPr>
          <a:xfrm flipH="1" flipV="1">
            <a:off x="3485072" y="4063050"/>
            <a:ext cx="914400" cy="179252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8962F48-B967-507A-71D4-55CE7870E8EE}"/>
              </a:ext>
            </a:extLst>
          </p:cNvPr>
          <p:cNvSpPr txBox="1"/>
          <p:nvPr/>
        </p:nvSpPr>
        <p:spPr>
          <a:xfrm>
            <a:off x="3980319" y="5855576"/>
            <a:ext cx="1064779" cy="400110"/>
          </a:xfrm>
          <a:prstGeom prst="rect">
            <a:avLst/>
          </a:prstGeom>
          <a:noFill/>
        </p:spPr>
        <p:txBody>
          <a:bodyPr wrap="none" rtlCol="0">
            <a:spAutoFit/>
          </a:bodyPr>
          <a:lstStyle/>
          <a:p>
            <a:r>
              <a:rPr lang="en-US" sz="2000" b="1" dirty="0">
                <a:solidFill>
                  <a:schemeClr val="bg2"/>
                </a:solidFill>
              </a:rPr>
              <a:t>Stenosis</a:t>
            </a:r>
          </a:p>
        </p:txBody>
      </p:sp>
      <p:cxnSp>
        <p:nvCxnSpPr>
          <p:cNvPr id="22" name="Straight Arrow Connector 21">
            <a:extLst>
              <a:ext uri="{FF2B5EF4-FFF2-40B4-BE49-F238E27FC236}">
                <a16:creationId xmlns:a16="http://schemas.microsoft.com/office/drawing/2014/main" id="{1BA327C5-7148-45C3-E826-73C06BF4506C}"/>
              </a:ext>
            </a:extLst>
          </p:cNvPr>
          <p:cNvCxnSpPr/>
          <p:nvPr/>
        </p:nvCxnSpPr>
        <p:spPr>
          <a:xfrm flipH="1">
            <a:off x="5365630" y="2820846"/>
            <a:ext cx="2406770" cy="1181819"/>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6F4ED1F7-FE90-E923-0089-49B1F84B7479}"/>
              </a:ext>
            </a:extLst>
          </p:cNvPr>
          <p:cNvSpPr txBox="1"/>
          <p:nvPr/>
        </p:nvSpPr>
        <p:spPr>
          <a:xfrm>
            <a:off x="7772400" y="2420736"/>
            <a:ext cx="1541832" cy="400110"/>
          </a:xfrm>
          <a:prstGeom prst="rect">
            <a:avLst/>
          </a:prstGeom>
          <a:noFill/>
        </p:spPr>
        <p:txBody>
          <a:bodyPr wrap="none" rtlCol="0">
            <a:spAutoFit/>
          </a:bodyPr>
          <a:lstStyle/>
          <a:p>
            <a:r>
              <a:rPr lang="en-US" sz="2000" b="1" dirty="0">
                <a:solidFill>
                  <a:schemeClr val="bg2"/>
                </a:solidFill>
              </a:rPr>
              <a:t>Anastomosis</a:t>
            </a:r>
          </a:p>
        </p:txBody>
      </p:sp>
      <p:sp>
        <p:nvSpPr>
          <p:cNvPr id="25" name="TextBox 24">
            <a:extLst>
              <a:ext uri="{FF2B5EF4-FFF2-40B4-BE49-F238E27FC236}">
                <a16:creationId xmlns:a16="http://schemas.microsoft.com/office/drawing/2014/main" id="{540E9AC1-FEA2-5F2F-F1AB-3F916A729BF6}"/>
              </a:ext>
            </a:extLst>
          </p:cNvPr>
          <p:cNvSpPr txBox="1"/>
          <p:nvPr/>
        </p:nvSpPr>
        <p:spPr>
          <a:xfrm>
            <a:off x="294734" y="6499046"/>
            <a:ext cx="11221530" cy="307777"/>
          </a:xfrm>
          <a:prstGeom prst="rect">
            <a:avLst/>
          </a:prstGeom>
          <a:noFill/>
        </p:spPr>
        <p:txBody>
          <a:bodyPr wrap="square">
            <a:spAutoFit/>
          </a:bodyPr>
          <a:lstStyle/>
          <a:p>
            <a:r>
              <a:rPr lang="en-US" sz="1400" b="1" dirty="0"/>
              <a:t>Van </a:t>
            </a:r>
            <a:r>
              <a:rPr lang="en-US" sz="1400" b="1" dirty="0" err="1"/>
              <a:t>Bemmelen</a:t>
            </a:r>
            <a:r>
              <a:rPr lang="en-US" sz="1400" b="1" dirty="0"/>
              <a:t> PS, et al. Improvement in the visualization of superficial arm veins being evaluated for access and bypass. J </a:t>
            </a:r>
            <a:r>
              <a:rPr lang="en-US" sz="1400" b="1" dirty="0" err="1"/>
              <a:t>Vasc</a:t>
            </a:r>
            <a:r>
              <a:rPr lang="en-US" sz="1400" b="1" dirty="0"/>
              <a:t> Surg. 2005;42:957-62. </a:t>
            </a:r>
          </a:p>
        </p:txBody>
      </p:sp>
    </p:spTree>
    <p:extLst>
      <p:ext uri="{BB962C8B-B14F-4D97-AF65-F5344CB8AC3E}">
        <p14:creationId xmlns:p14="http://schemas.microsoft.com/office/powerpoint/2010/main" val="2932553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B4995-8C12-EFA7-B59A-EED668938F9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99FD1A9-9CB4-12A5-B498-B453B09D6942}"/>
              </a:ext>
            </a:extLst>
          </p:cNvPr>
          <p:cNvPicPr>
            <a:picLocks noChangeAspect="1"/>
          </p:cNvPicPr>
          <p:nvPr/>
        </p:nvPicPr>
        <p:blipFill>
          <a:blip r:embed="rId2"/>
          <a:stretch>
            <a:fillRect/>
          </a:stretch>
        </p:blipFill>
        <p:spPr>
          <a:xfrm>
            <a:off x="0" y="1765166"/>
            <a:ext cx="4687377" cy="2340960"/>
          </a:xfrm>
          <a:prstGeom prst="rect">
            <a:avLst/>
          </a:prstGeom>
        </p:spPr>
      </p:pic>
      <p:pic>
        <p:nvPicPr>
          <p:cNvPr id="8" name="Picture 7">
            <a:extLst>
              <a:ext uri="{FF2B5EF4-FFF2-40B4-BE49-F238E27FC236}">
                <a16:creationId xmlns:a16="http://schemas.microsoft.com/office/drawing/2014/main" id="{AC1C4B69-F6E9-B733-5782-96D8F2F897C9}"/>
              </a:ext>
            </a:extLst>
          </p:cNvPr>
          <p:cNvPicPr>
            <a:picLocks noChangeAspect="1"/>
          </p:cNvPicPr>
          <p:nvPr/>
        </p:nvPicPr>
        <p:blipFill>
          <a:blip r:embed="rId3"/>
          <a:stretch>
            <a:fillRect/>
          </a:stretch>
        </p:blipFill>
        <p:spPr>
          <a:xfrm>
            <a:off x="4707302" y="1765166"/>
            <a:ext cx="3677580" cy="2340278"/>
          </a:xfrm>
          <a:prstGeom prst="rect">
            <a:avLst/>
          </a:prstGeom>
        </p:spPr>
      </p:pic>
      <p:pic>
        <p:nvPicPr>
          <p:cNvPr id="11" name="Picture 10">
            <a:extLst>
              <a:ext uri="{FF2B5EF4-FFF2-40B4-BE49-F238E27FC236}">
                <a16:creationId xmlns:a16="http://schemas.microsoft.com/office/drawing/2014/main" id="{252973F3-1886-857C-D907-7E755C427FFE}"/>
              </a:ext>
            </a:extLst>
          </p:cNvPr>
          <p:cNvPicPr>
            <a:picLocks noChangeAspect="1"/>
          </p:cNvPicPr>
          <p:nvPr/>
        </p:nvPicPr>
        <p:blipFill>
          <a:blip r:embed="rId4"/>
          <a:stretch>
            <a:fillRect/>
          </a:stretch>
        </p:blipFill>
        <p:spPr>
          <a:xfrm>
            <a:off x="0" y="4140679"/>
            <a:ext cx="5434643" cy="2717321"/>
          </a:xfrm>
          <a:prstGeom prst="rect">
            <a:avLst/>
          </a:prstGeom>
        </p:spPr>
      </p:pic>
      <p:sp>
        <p:nvSpPr>
          <p:cNvPr id="16" name="Título 1">
            <a:extLst>
              <a:ext uri="{FF2B5EF4-FFF2-40B4-BE49-F238E27FC236}">
                <a16:creationId xmlns:a16="http://schemas.microsoft.com/office/drawing/2014/main" id="{0C04C419-091E-77DD-D524-338AE19A9964}"/>
              </a:ext>
            </a:extLst>
          </p:cNvPr>
          <p:cNvSpPr>
            <a:spLocks noGrp="1"/>
          </p:cNvSpPr>
          <p:nvPr>
            <p:ph type="title"/>
          </p:nvPr>
        </p:nvSpPr>
        <p:spPr>
          <a:xfrm>
            <a:off x="3433401" y="80645"/>
            <a:ext cx="5607081" cy="540649"/>
          </a:xfrm>
        </p:spPr>
        <p:txBody>
          <a:bodyPr>
            <a:noAutofit/>
          </a:bodyPr>
          <a:lstStyle/>
          <a:p>
            <a:r>
              <a:rPr lang="pt-BR" sz="3200" b="1" dirty="0">
                <a:solidFill>
                  <a:srgbClr val="223F8D"/>
                </a:solidFill>
                <a:latin typeface="+mn-lt"/>
              </a:rPr>
              <a:t>Evaluation of the cephalic vein</a:t>
            </a:r>
          </a:p>
        </p:txBody>
      </p:sp>
      <p:sp>
        <p:nvSpPr>
          <p:cNvPr id="17" name="Espaço Reservado para Conteúdo 2">
            <a:extLst>
              <a:ext uri="{FF2B5EF4-FFF2-40B4-BE49-F238E27FC236}">
                <a16:creationId xmlns:a16="http://schemas.microsoft.com/office/drawing/2014/main" id="{D7EB2D2C-3F62-7176-2035-ECEAEACAA1B8}"/>
              </a:ext>
            </a:extLst>
          </p:cNvPr>
          <p:cNvSpPr>
            <a:spLocks noGrp="1"/>
          </p:cNvSpPr>
          <p:nvPr>
            <p:ph idx="1"/>
          </p:nvPr>
        </p:nvSpPr>
        <p:spPr>
          <a:xfrm>
            <a:off x="1627576" y="489860"/>
            <a:ext cx="9218730" cy="1198343"/>
          </a:xfrm>
        </p:spPr>
        <p:txBody>
          <a:bodyPr>
            <a:noAutofit/>
          </a:bodyPr>
          <a:lstStyle/>
          <a:p>
            <a:pPr marL="0" indent="0">
              <a:buNone/>
            </a:pPr>
            <a:r>
              <a:rPr lang="pt-BR" sz="2400" b="1" dirty="0"/>
              <a:t>Focal juxta anastomotic stenosis of the cephalic vein</a:t>
            </a:r>
          </a:p>
          <a:p>
            <a:pPr marL="0" indent="0">
              <a:buNone/>
            </a:pPr>
            <a:r>
              <a:rPr lang="pt-BR" sz="2400" b="1" dirty="0"/>
              <a:t>Aliasing and high velocities are seen in the cephalic vein just after the anastomosis. The lumen at the stenosis is 2.1mm and proximal is 6mm.</a:t>
            </a:r>
          </a:p>
          <a:p>
            <a:pPr marL="0" indent="0">
              <a:buNone/>
            </a:pPr>
            <a:endParaRPr lang="pt-BR" sz="2400" b="1" dirty="0"/>
          </a:p>
          <a:p>
            <a:pPr marL="0" indent="0">
              <a:buNone/>
            </a:pPr>
            <a:endParaRPr lang="pt-BR" sz="800" b="1" dirty="0"/>
          </a:p>
        </p:txBody>
      </p:sp>
      <p:sp>
        <p:nvSpPr>
          <p:cNvPr id="18" name="TextBox 17">
            <a:extLst>
              <a:ext uri="{FF2B5EF4-FFF2-40B4-BE49-F238E27FC236}">
                <a16:creationId xmlns:a16="http://schemas.microsoft.com/office/drawing/2014/main" id="{9F761C34-F0F6-01B7-4FBE-195467514744}"/>
              </a:ext>
            </a:extLst>
          </p:cNvPr>
          <p:cNvSpPr txBox="1"/>
          <p:nvPr/>
        </p:nvSpPr>
        <p:spPr>
          <a:xfrm>
            <a:off x="3249771" y="4298984"/>
            <a:ext cx="2366024" cy="646331"/>
          </a:xfrm>
          <a:prstGeom prst="rect">
            <a:avLst/>
          </a:prstGeom>
          <a:noFill/>
        </p:spPr>
        <p:txBody>
          <a:bodyPr wrap="square">
            <a:spAutoFit/>
          </a:bodyPr>
          <a:lstStyle/>
          <a:p>
            <a:r>
              <a:rPr lang="pt-BR" b="1" dirty="0">
                <a:solidFill>
                  <a:srgbClr val="FFFF00"/>
                </a:solidFill>
              </a:rPr>
              <a:t>At stenosis </a:t>
            </a:r>
            <a:r>
              <a:rPr lang="pt-BR" sz="1800" b="1" dirty="0">
                <a:solidFill>
                  <a:srgbClr val="FFFF00"/>
                </a:solidFill>
              </a:rPr>
              <a:t>CV 2.1mm</a:t>
            </a:r>
          </a:p>
          <a:p>
            <a:r>
              <a:rPr lang="pt-BR" b="1" dirty="0">
                <a:solidFill>
                  <a:srgbClr val="FFFF00"/>
                </a:solidFill>
              </a:rPr>
              <a:t>Proximal CV 6mm</a:t>
            </a:r>
            <a:endParaRPr lang="en-US" dirty="0">
              <a:solidFill>
                <a:srgbClr val="FFFF00"/>
              </a:solidFill>
            </a:endParaRPr>
          </a:p>
        </p:txBody>
      </p:sp>
    </p:spTree>
    <p:extLst>
      <p:ext uri="{BB962C8B-B14F-4D97-AF65-F5344CB8AC3E}">
        <p14:creationId xmlns:p14="http://schemas.microsoft.com/office/powerpoint/2010/main" val="3643864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520C7-25A5-C357-3700-A97FF19BCCB2}"/>
            </a:ext>
          </a:extLst>
        </p:cNvPr>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336942C9-7383-2803-005F-D687C85E6562}"/>
              </a:ext>
            </a:extLst>
          </p:cNvPr>
          <p:cNvSpPr>
            <a:spLocks noGrp="1"/>
          </p:cNvSpPr>
          <p:nvPr>
            <p:ph idx="1"/>
          </p:nvPr>
        </p:nvSpPr>
        <p:spPr>
          <a:xfrm>
            <a:off x="1134463" y="658651"/>
            <a:ext cx="9923074" cy="540649"/>
          </a:xfrm>
        </p:spPr>
        <p:txBody>
          <a:bodyPr>
            <a:noAutofit/>
          </a:bodyPr>
          <a:lstStyle/>
          <a:p>
            <a:pPr marL="0" indent="0">
              <a:buNone/>
            </a:pPr>
            <a:r>
              <a:rPr lang="pt-BR" sz="2400" b="1" dirty="0"/>
              <a:t>Use of directional and non-directional power Doppler to evaluate the access.</a:t>
            </a:r>
          </a:p>
          <a:p>
            <a:pPr marL="0" indent="0">
              <a:buNone/>
            </a:pPr>
            <a:endParaRPr lang="pt-BR" sz="800" b="1" dirty="0"/>
          </a:p>
        </p:txBody>
      </p:sp>
      <p:sp>
        <p:nvSpPr>
          <p:cNvPr id="9" name="Título 1">
            <a:extLst>
              <a:ext uri="{FF2B5EF4-FFF2-40B4-BE49-F238E27FC236}">
                <a16:creationId xmlns:a16="http://schemas.microsoft.com/office/drawing/2014/main" id="{BFA78A04-89F5-EDAB-8053-607BDF1EA203}"/>
              </a:ext>
            </a:extLst>
          </p:cNvPr>
          <p:cNvSpPr>
            <a:spLocks noGrp="1"/>
          </p:cNvSpPr>
          <p:nvPr>
            <p:ph type="title"/>
          </p:nvPr>
        </p:nvSpPr>
        <p:spPr>
          <a:xfrm>
            <a:off x="4246595" y="105063"/>
            <a:ext cx="4726584" cy="540649"/>
          </a:xfrm>
        </p:spPr>
        <p:txBody>
          <a:bodyPr>
            <a:noAutofit/>
          </a:bodyPr>
          <a:lstStyle/>
          <a:p>
            <a:r>
              <a:rPr lang="pt-BR" sz="3200" b="1" dirty="0">
                <a:solidFill>
                  <a:srgbClr val="223F8D"/>
                </a:solidFill>
                <a:latin typeface="+mn-lt"/>
              </a:rPr>
              <a:t>Access evaluation</a:t>
            </a:r>
          </a:p>
        </p:txBody>
      </p:sp>
      <p:pic>
        <p:nvPicPr>
          <p:cNvPr id="5" name="Picture 4">
            <a:extLst>
              <a:ext uri="{FF2B5EF4-FFF2-40B4-BE49-F238E27FC236}">
                <a16:creationId xmlns:a16="http://schemas.microsoft.com/office/drawing/2014/main" id="{6D5981E8-9933-4157-ED88-30EC57E5CB61}"/>
              </a:ext>
            </a:extLst>
          </p:cNvPr>
          <p:cNvPicPr>
            <a:picLocks noChangeAspect="1"/>
          </p:cNvPicPr>
          <p:nvPr/>
        </p:nvPicPr>
        <p:blipFill>
          <a:blip r:embed="rId2"/>
          <a:stretch>
            <a:fillRect/>
          </a:stretch>
        </p:blipFill>
        <p:spPr>
          <a:xfrm>
            <a:off x="9245" y="4277515"/>
            <a:ext cx="5107458" cy="2580485"/>
          </a:xfrm>
          <a:prstGeom prst="rect">
            <a:avLst/>
          </a:prstGeom>
        </p:spPr>
      </p:pic>
      <p:pic>
        <p:nvPicPr>
          <p:cNvPr id="10" name="Picture 9">
            <a:extLst>
              <a:ext uri="{FF2B5EF4-FFF2-40B4-BE49-F238E27FC236}">
                <a16:creationId xmlns:a16="http://schemas.microsoft.com/office/drawing/2014/main" id="{104475E8-1EA0-24DC-357F-3035695C7383}"/>
              </a:ext>
            </a:extLst>
          </p:cNvPr>
          <p:cNvPicPr>
            <a:picLocks noChangeAspect="1"/>
          </p:cNvPicPr>
          <p:nvPr/>
        </p:nvPicPr>
        <p:blipFill>
          <a:blip r:embed="rId3"/>
          <a:stretch>
            <a:fillRect/>
          </a:stretch>
        </p:blipFill>
        <p:spPr>
          <a:xfrm>
            <a:off x="-1" y="1597966"/>
            <a:ext cx="5107457" cy="2653671"/>
          </a:xfrm>
          <a:prstGeom prst="rect">
            <a:avLst/>
          </a:prstGeom>
        </p:spPr>
      </p:pic>
      <p:sp>
        <p:nvSpPr>
          <p:cNvPr id="13" name="TextBox 12">
            <a:extLst>
              <a:ext uri="{FF2B5EF4-FFF2-40B4-BE49-F238E27FC236}">
                <a16:creationId xmlns:a16="http://schemas.microsoft.com/office/drawing/2014/main" id="{FBCA7F07-AA07-D1B7-FE40-7196D4277C8A}"/>
              </a:ext>
            </a:extLst>
          </p:cNvPr>
          <p:cNvSpPr txBox="1"/>
          <p:nvPr/>
        </p:nvSpPr>
        <p:spPr>
          <a:xfrm>
            <a:off x="5331742" y="1579084"/>
            <a:ext cx="6702724" cy="1938992"/>
          </a:xfrm>
          <a:prstGeom prst="rect">
            <a:avLst/>
          </a:prstGeom>
          <a:noFill/>
        </p:spPr>
        <p:txBody>
          <a:bodyPr wrap="square" rtlCol="0">
            <a:spAutoFit/>
          </a:bodyPr>
          <a:lstStyle/>
          <a:p>
            <a:r>
              <a:rPr lang="en-US" sz="2000" b="1" dirty="0"/>
              <a:t>Using power Doppler, the contour of the vessels and the blood wall Interface is clearly seen. As power Doppler is almost angle independent views like the angiogram are seen.</a:t>
            </a:r>
          </a:p>
          <a:p>
            <a:r>
              <a:rPr lang="en-US" sz="2000" b="1" dirty="0"/>
              <a:t>Here it is clearly seen that the anastomosis is fine but there is </a:t>
            </a:r>
          </a:p>
          <a:p>
            <a:r>
              <a:rPr lang="en-US" sz="2000" b="1" dirty="0"/>
              <a:t>Focal juxta-anastomotic stenosis in both the radial artery and cephalic vein. </a:t>
            </a:r>
          </a:p>
        </p:txBody>
      </p:sp>
    </p:spTree>
    <p:extLst>
      <p:ext uri="{BB962C8B-B14F-4D97-AF65-F5344CB8AC3E}">
        <p14:creationId xmlns:p14="http://schemas.microsoft.com/office/powerpoint/2010/main" val="3717968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B3B5146C-7967-60DC-898E-EAD65241776B}"/>
              </a:ext>
            </a:extLst>
          </p:cNvPr>
          <p:cNvSpPr>
            <a:spLocks noGrp="1"/>
          </p:cNvSpPr>
          <p:nvPr>
            <p:ph type="title"/>
          </p:nvPr>
        </p:nvSpPr>
        <p:spPr>
          <a:xfrm>
            <a:off x="1335963" y="272735"/>
            <a:ext cx="9740354" cy="1425436"/>
          </a:xfrm>
        </p:spPr>
        <p:txBody>
          <a:bodyPr>
            <a:noAutofit/>
          </a:bodyPr>
          <a:lstStyle/>
          <a:p>
            <a:pPr algn="ctr"/>
            <a:r>
              <a:rPr lang="pt-BR" b="1" dirty="0">
                <a:solidFill>
                  <a:srgbClr val="223F8D"/>
                </a:solidFill>
                <a:latin typeface="+mn-lt"/>
              </a:rPr>
              <a:t>CiDA 2025</a:t>
            </a:r>
            <a:br>
              <a:rPr lang="pt-BR" b="1" dirty="0">
                <a:solidFill>
                  <a:srgbClr val="0000FF"/>
                </a:solidFill>
                <a:latin typeface="+mn-lt"/>
              </a:rPr>
            </a:br>
            <a:r>
              <a:rPr lang="pt-BR" b="1" dirty="0">
                <a:solidFill>
                  <a:srgbClr val="223F8D"/>
                </a:solidFill>
                <a:latin typeface="+mn-lt"/>
              </a:rPr>
              <a:t>October 30 – November 1 </a:t>
            </a:r>
            <a:r>
              <a:rPr lang="pt-BR" b="1" dirty="0">
                <a:solidFill>
                  <a:srgbClr val="FF0000"/>
                </a:solidFill>
                <a:latin typeface="+mn-lt"/>
              </a:rPr>
              <a:t>|</a:t>
            </a:r>
            <a:r>
              <a:rPr lang="pt-BR" b="1" dirty="0">
                <a:solidFill>
                  <a:srgbClr val="0000FF"/>
                </a:solidFill>
                <a:latin typeface="+mn-lt"/>
              </a:rPr>
              <a:t> </a:t>
            </a:r>
            <a:r>
              <a:rPr lang="pt-BR" b="1" dirty="0">
                <a:solidFill>
                  <a:srgbClr val="223F8D"/>
                </a:solidFill>
                <a:latin typeface="+mn-lt"/>
              </a:rPr>
              <a:t>Boston, MA</a:t>
            </a:r>
          </a:p>
        </p:txBody>
      </p:sp>
      <p:sp>
        <p:nvSpPr>
          <p:cNvPr id="8" name="TextBox 7">
            <a:extLst>
              <a:ext uri="{FF2B5EF4-FFF2-40B4-BE49-F238E27FC236}">
                <a16:creationId xmlns:a16="http://schemas.microsoft.com/office/drawing/2014/main" id="{278CA184-89CB-D41C-A516-8A7BCD82EEE0}"/>
              </a:ext>
            </a:extLst>
          </p:cNvPr>
          <p:cNvSpPr txBox="1"/>
          <p:nvPr/>
        </p:nvSpPr>
        <p:spPr>
          <a:xfrm>
            <a:off x="3348681" y="1604125"/>
            <a:ext cx="6079991" cy="584775"/>
          </a:xfrm>
          <a:prstGeom prst="rect">
            <a:avLst/>
          </a:prstGeom>
          <a:noFill/>
        </p:spPr>
        <p:txBody>
          <a:bodyPr wrap="square">
            <a:spAutoFit/>
          </a:bodyPr>
          <a:lstStyle/>
          <a:p>
            <a:pPr algn="ctr"/>
            <a:r>
              <a:rPr lang="en-US" sz="3200" b="1" dirty="0">
                <a:hlinkClick r:id="rId3"/>
              </a:rPr>
              <a:t>dialysiscontroversies.org</a:t>
            </a:r>
            <a:endParaRPr lang="en-US" sz="3200" b="1" dirty="0"/>
          </a:p>
        </p:txBody>
      </p:sp>
      <p:sp>
        <p:nvSpPr>
          <p:cNvPr id="10" name="TextBox 9">
            <a:extLst>
              <a:ext uri="{FF2B5EF4-FFF2-40B4-BE49-F238E27FC236}">
                <a16:creationId xmlns:a16="http://schemas.microsoft.com/office/drawing/2014/main" id="{D5D2E144-E489-6377-D666-FC5ED11BA0D0}"/>
              </a:ext>
            </a:extLst>
          </p:cNvPr>
          <p:cNvSpPr txBox="1"/>
          <p:nvPr/>
        </p:nvSpPr>
        <p:spPr>
          <a:xfrm>
            <a:off x="1335963" y="3762634"/>
            <a:ext cx="10391884" cy="1569660"/>
          </a:xfrm>
          <a:prstGeom prst="rect">
            <a:avLst/>
          </a:prstGeom>
          <a:noFill/>
        </p:spPr>
        <p:txBody>
          <a:bodyPr wrap="none" rtlCol="0">
            <a:spAutoFit/>
          </a:bodyPr>
          <a:lstStyle/>
          <a:p>
            <a:pPr algn="ctr"/>
            <a:r>
              <a:rPr lang="en-US" sz="2400" b="1" dirty="0"/>
              <a:t>The patient presented in this clinical case will be discussed at CiDA.</a:t>
            </a:r>
          </a:p>
          <a:p>
            <a:pPr algn="ctr"/>
            <a:r>
              <a:rPr lang="en-US" sz="2400" b="1" dirty="0"/>
              <a:t>Come to CiDA to learn of how to evaluate and treat dialysis access patients</a:t>
            </a:r>
          </a:p>
          <a:p>
            <a:pPr algn="ctr"/>
            <a:r>
              <a:rPr lang="en-US" sz="2400" b="1" dirty="0"/>
              <a:t>having different types of pathology, analyze and discuss many controversies and</a:t>
            </a:r>
          </a:p>
          <a:p>
            <a:pPr algn="ctr"/>
            <a:r>
              <a:rPr lang="en-US" sz="2400" b="1" dirty="0"/>
              <a:t>also see the current innovations and clinical trials in the field.</a:t>
            </a:r>
          </a:p>
        </p:txBody>
      </p:sp>
      <p:sp>
        <p:nvSpPr>
          <p:cNvPr id="12" name="TextBox 11">
            <a:extLst>
              <a:ext uri="{FF2B5EF4-FFF2-40B4-BE49-F238E27FC236}">
                <a16:creationId xmlns:a16="http://schemas.microsoft.com/office/drawing/2014/main" id="{0E62CBDC-1957-3E2C-E460-16996A33A5DB}"/>
              </a:ext>
            </a:extLst>
          </p:cNvPr>
          <p:cNvSpPr txBox="1"/>
          <p:nvPr/>
        </p:nvSpPr>
        <p:spPr>
          <a:xfrm>
            <a:off x="1046312" y="2406124"/>
            <a:ext cx="10099376" cy="1200329"/>
          </a:xfrm>
          <a:prstGeom prst="rect">
            <a:avLst/>
          </a:prstGeom>
          <a:noFill/>
        </p:spPr>
        <p:txBody>
          <a:bodyPr wrap="square">
            <a:spAutoFit/>
          </a:bodyPr>
          <a:lstStyle/>
          <a:p>
            <a:pPr algn="ctr"/>
            <a:r>
              <a:rPr lang="en-US" sz="2400" b="1" dirty="0"/>
              <a:t>The Controversies in Dialysis Access (CiDA) Symposium is the leading educational forum for surgeons, radiologists, nephrologists and medical staff who care for dialysis access patients.</a:t>
            </a:r>
          </a:p>
        </p:txBody>
      </p:sp>
    </p:spTree>
    <p:extLst>
      <p:ext uri="{BB962C8B-B14F-4D97-AF65-F5344CB8AC3E}">
        <p14:creationId xmlns:p14="http://schemas.microsoft.com/office/powerpoint/2010/main" val="60732055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6E836EC870DD46A30BCBB5EC3E86F9" ma:contentTypeVersion="19" ma:contentTypeDescription="Create a new document." ma:contentTypeScope="" ma:versionID="97edf820f1ad5fe75a818919b8c5af64">
  <xsd:schema xmlns:xsd="http://www.w3.org/2001/XMLSchema" xmlns:xs="http://www.w3.org/2001/XMLSchema" xmlns:p="http://schemas.microsoft.com/office/2006/metadata/properties" xmlns:ns2="2a2411b4-120c-4299-994f-a1158ab4774f" xmlns:ns3="7ccf6fa3-f9cf-4df0-8330-7842b6f63d6d" targetNamespace="http://schemas.microsoft.com/office/2006/metadata/properties" ma:root="true" ma:fieldsID="5bc44e259099b651099748b6aa412d27" ns2:_="" ns3:_="">
    <xsd:import namespace="2a2411b4-120c-4299-994f-a1158ab4774f"/>
    <xsd:import namespace="7ccf6fa3-f9cf-4df0-8330-7842b6f63d6d"/>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2411b4-120c-4299-994f-a1158ab477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9dc39a6-f516-4f9c-a1b4-f98d0a3ce03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cf6fa3-f9cf-4df0-8330-7842b6f63d6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d16b2fd-c450-488a-acc6-f9cb93011884}" ma:internalName="TaxCatchAll" ma:showField="CatchAllData" ma:web="7ccf6fa3-f9cf-4df0-8330-7842b6f63d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a2411b4-120c-4299-994f-a1158ab4774f">
      <Terms xmlns="http://schemas.microsoft.com/office/infopath/2007/PartnerControls"/>
    </lcf76f155ced4ddcb4097134ff3c332f>
    <TaxCatchAll xmlns="7ccf6fa3-f9cf-4df0-8330-7842b6f63d6d" xsi:nil="true"/>
  </documentManagement>
</p:properties>
</file>

<file path=customXml/itemProps1.xml><?xml version="1.0" encoding="utf-8"?>
<ds:datastoreItem xmlns:ds="http://schemas.openxmlformats.org/officeDocument/2006/customXml" ds:itemID="{A9E14860-A576-485A-8C10-6DEB1D6F332C}"/>
</file>

<file path=customXml/itemProps2.xml><?xml version="1.0" encoding="utf-8"?>
<ds:datastoreItem xmlns:ds="http://schemas.openxmlformats.org/officeDocument/2006/customXml" ds:itemID="{F871523C-CF07-4DF5-BAEE-5AD14BB1E88D}"/>
</file>

<file path=customXml/itemProps3.xml><?xml version="1.0" encoding="utf-8"?>
<ds:datastoreItem xmlns:ds="http://schemas.openxmlformats.org/officeDocument/2006/customXml" ds:itemID="{A130F351-8038-43C2-A2EA-E1F7AD509EE3}"/>
</file>

<file path=docProps/app.xml><?xml version="1.0" encoding="utf-8"?>
<Properties xmlns="http://schemas.openxmlformats.org/officeDocument/2006/extended-properties" xmlns:vt="http://schemas.openxmlformats.org/officeDocument/2006/docPropsVTypes">
  <TotalTime>256</TotalTime>
  <Words>551</Words>
  <Application>Microsoft Macintosh PowerPoint</Application>
  <PresentationFormat>Widescreen</PresentationFormat>
  <Paragraphs>70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Tema do Office</vt:lpstr>
      <vt:lpstr>Clinical Case – Maturation Failure</vt:lpstr>
      <vt:lpstr>Maturation Failure</vt:lpstr>
      <vt:lpstr>Flow volume measurement</vt:lpstr>
      <vt:lpstr>Evaluation of the radial artery</vt:lpstr>
      <vt:lpstr>Evaluation of the radial artery</vt:lpstr>
      <vt:lpstr>Fistula evaluation using water bath</vt:lpstr>
      <vt:lpstr>Evaluation of the cephalic vein</vt:lpstr>
      <vt:lpstr>Access evaluation</vt:lpstr>
      <vt:lpstr>CiDA 2025 October 30 – November 1 | Boston, MA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Vascular Access Images</dc:title>
  <dc:creator>Guilherme De Castro Santos</dc:creator>
  <cp:lastModifiedBy>MV Abstracts</cp:lastModifiedBy>
  <cp:revision>20</cp:revision>
  <dcterms:created xsi:type="dcterms:W3CDTF">2025-06-17T14:50:45Z</dcterms:created>
  <dcterms:modified xsi:type="dcterms:W3CDTF">2025-07-23T20:46:58Z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0x010100D16E836EC870DD46A30BCBB5EC3E86F9</vt:lpwstr>
  </property>
</Properties>
</file>