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 id="2147483662" r:id="rId5"/>
  </p:sldMasterIdLst>
  <p:notesMasterIdLst>
    <p:notesMasterId r:id="rId16"/>
  </p:notesMasterIdLst>
  <p:handoutMasterIdLst>
    <p:handoutMasterId r:id="rId17"/>
  </p:handoutMasterIdLst>
  <p:sldIdLst>
    <p:sldId id="272" r:id="rId6"/>
    <p:sldId id="264" r:id="rId7"/>
    <p:sldId id="268" r:id="rId8"/>
    <p:sldId id="269" r:id="rId9"/>
    <p:sldId id="270" r:id="rId10"/>
    <p:sldId id="271" r:id="rId11"/>
    <p:sldId id="273" r:id="rId12"/>
    <p:sldId id="266" r:id="rId13"/>
    <p:sldId id="265" r:id="rId14"/>
    <p:sldId id="27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875EA2-2BDB-FB53-726B-73FACB8BBBC2}" v="1" dt="2023-05-22T18:49:03.2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0" autoAdjust="0"/>
    <p:restoredTop sz="96327"/>
  </p:normalViewPr>
  <p:slideViewPr>
    <p:cSldViewPr snapToGrid="0" snapToObjects="1">
      <p:cViewPr varScale="1">
        <p:scale>
          <a:sx n="80" d="100"/>
          <a:sy n="80" d="100"/>
        </p:scale>
        <p:origin x="254"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97" d="100"/>
          <a:sy n="97" d="100"/>
        </p:scale>
        <p:origin x="43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fer Wells" userId="S::jwells@rheumatology.org::1187bd03-89f8-40b7-abf6-d295f7ae7bc6" providerId="AD" clId="Web-{08875EA2-2BDB-FB53-726B-73FACB8BBBC2}"/>
    <pc:docChg chg="delSld">
      <pc:chgData name="Jennifer Wells" userId="S::jwells@rheumatology.org::1187bd03-89f8-40b7-abf6-d295f7ae7bc6" providerId="AD" clId="Web-{08875EA2-2BDB-FB53-726B-73FACB8BBBC2}" dt="2023-05-22T18:49:03.243" v="0"/>
      <pc:docMkLst>
        <pc:docMk/>
      </pc:docMkLst>
      <pc:sldChg chg="del">
        <pc:chgData name="Jennifer Wells" userId="S::jwells@rheumatology.org::1187bd03-89f8-40b7-abf6-d295f7ae7bc6" providerId="AD" clId="Web-{08875EA2-2BDB-FB53-726B-73FACB8BBBC2}" dt="2023-05-22T18:49:03.243" v="0"/>
        <pc:sldMkLst>
          <pc:docMk/>
          <pc:sldMk cId="2592888464" sldId="25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648C459-6E90-404A-98D1-BC4EFEC25D4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EFE8BFE-32A0-ED4C-8F68-0566B59DDB7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56E41D6-19A3-2947-84B5-E548709BE032}" type="datetimeFigureOut">
              <a:rPr lang="en-US" smtClean="0"/>
              <a:t>5/22/2023</a:t>
            </a:fld>
            <a:endParaRPr lang="en-US"/>
          </a:p>
        </p:txBody>
      </p:sp>
      <p:sp>
        <p:nvSpPr>
          <p:cNvPr id="4" name="Footer Placeholder 3">
            <a:extLst>
              <a:ext uri="{FF2B5EF4-FFF2-40B4-BE49-F238E27FC236}">
                <a16:creationId xmlns:a16="http://schemas.microsoft.com/office/drawing/2014/main" id="{A442622B-980A-D043-AA54-D0DAA487A62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CC4E474-8B39-5447-AB95-009048ACA91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F5BC8D8-5F1E-5C4C-8ED5-54B987DF9E83}" type="slidenum">
              <a:rPr lang="en-US" smtClean="0"/>
              <a:t>‹#›</a:t>
            </a:fld>
            <a:endParaRPr lang="en-US"/>
          </a:p>
        </p:txBody>
      </p:sp>
    </p:spTree>
    <p:extLst>
      <p:ext uri="{BB962C8B-B14F-4D97-AF65-F5344CB8AC3E}">
        <p14:creationId xmlns:p14="http://schemas.microsoft.com/office/powerpoint/2010/main" val="17168839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A3F29D-75DE-CF4A-A541-40D79088EBAD}" type="datetimeFigureOut">
              <a:rPr lang="en-US" smtClean="0"/>
              <a:t>5/22/2023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8FBADA-2577-EA48-9E9B-15A644FF098D}" type="slidenum">
              <a:rPr lang="en-US" smtClean="0"/>
              <a:t>‹#›</a:t>
            </a:fld>
            <a:endParaRPr lang="en-US"/>
          </a:p>
        </p:txBody>
      </p:sp>
    </p:spTree>
    <p:extLst>
      <p:ext uri="{BB962C8B-B14F-4D97-AF65-F5344CB8AC3E}">
        <p14:creationId xmlns:p14="http://schemas.microsoft.com/office/powerpoint/2010/main" val="3405907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8FBADA-2577-EA48-9E9B-15A644FF098D}" type="slidenum">
              <a:rPr lang="en-US" smtClean="0"/>
              <a:t>7</a:t>
            </a:fld>
            <a:endParaRPr lang="en-US"/>
          </a:p>
        </p:txBody>
      </p:sp>
    </p:spTree>
    <p:extLst>
      <p:ext uri="{BB962C8B-B14F-4D97-AF65-F5344CB8AC3E}">
        <p14:creationId xmlns:p14="http://schemas.microsoft.com/office/powerpoint/2010/main" val="2152060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8FBADA-2577-EA48-9E9B-15A644FF098D}" type="slidenum">
              <a:rPr lang="en-US" smtClean="0"/>
              <a:t>8</a:t>
            </a:fld>
            <a:endParaRPr lang="en-US"/>
          </a:p>
        </p:txBody>
      </p:sp>
    </p:spTree>
    <p:extLst>
      <p:ext uri="{BB962C8B-B14F-4D97-AF65-F5344CB8AC3E}">
        <p14:creationId xmlns:p14="http://schemas.microsoft.com/office/powerpoint/2010/main" val="30985604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AE079-AEEE-4D44-A849-8F6A938325A1}"/>
              </a:ext>
            </a:extLst>
          </p:cNvPr>
          <p:cNvSpPr>
            <a:spLocks noGrp="1"/>
          </p:cNvSpPr>
          <p:nvPr>
            <p:ph type="ctrTitle" hasCustomPrompt="1"/>
          </p:nvPr>
        </p:nvSpPr>
        <p:spPr>
          <a:xfrm>
            <a:off x="1524000" y="1315720"/>
            <a:ext cx="9144000" cy="2387600"/>
          </a:xfrm>
          <a:prstGeom prst="rect">
            <a:avLst/>
          </a:prstGeom>
        </p:spPr>
        <p:txBody>
          <a:bodyPr anchor="b"/>
          <a:lstStyle>
            <a:lvl1pPr algn="l">
              <a:lnSpc>
                <a:spcPct val="80000"/>
              </a:lnSpc>
              <a:defRPr sz="4800" b="1" i="0" spc="-150">
                <a:solidFill>
                  <a:schemeClr val="bg1"/>
                </a:solidFill>
                <a:latin typeface="Arial" panose="020B0604020202020204" pitchFamily="34" charset="0"/>
                <a:cs typeface="Arial" panose="020B0604020202020204" pitchFamily="34" charset="0"/>
              </a:defRPr>
            </a:lvl1pPr>
          </a:lstStyle>
          <a:p>
            <a:r>
              <a:rPr lang="en-US" dirty="0"/>
              <a:t>Click to edit Master title style </a:t>
            </a:r>
            <a:br>
              <a:rPr lang="en-US" dirty="0"/>
            </a:br>
            <a:r>
              <a:rPr lang="en-US" dirty="0"/>
              <a:t>Presentation Title Here</a:t>
            </a:r>
          </a:p>
        </p:txBody>
      </p:sp>
      <p:sp>
        <p:nvSpPr>
          <p:cNvPr id="3" name="Subtitle 2">
            <a:extLst>
              <a:ext uri="{FF2B5EF4-FFF2-40B4-BE49-F238E27FC236}">
                <a16:creationId xmlns:a16="http://schemas.microsoft.com/office/drawing/2014/main" id="{97CF4DEE-AC95-3546-A668-24C4E9FCEDBB}"/>
              </a:ext>
            </a:extLst>
          </p:cNvPr>
          <p:cNvSpPr>
            <a:spLocks noGrp="1"/>
          </p:cNvSpPr>
          <p:nvPr>
            <p:ph type="subTitle" idx="1"/>
          </p:nvPr>
        </p:nvSpPr>
        <p:spPr>
          <a:xfrm>
            <a:off x="1524000" y="4086423"/>
            <a:ext cx="9144000" cy="1077949"/>
          </a:xfrm>
          <a:prstGeom prst="rect">
            <a:avLst/>
          </a:prstGeom>
        </p:spPr>
        <p:txBody>
          <a:bodyPr/>
          <a:lstStyle>
            <a:lvl1pPr marL="0" indent="0" algn="l">
              <a:lnSpc>
                <a:spcPct val="80000"/>
              </a:lnSpc>
              <a:buNone/>
              <a:defRPr sz="2400" b="0" i="0" spc="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033805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D353E-DDBF-7745-BDCC-FF9594F5060E}"/>
              </a:ext>
            </a:extLst>
          </p:cNvPr>
          <p:cNvSpPr>
            <a:spLocks noGrp="1"/>
          </p:cNvSpPr>
          <p:nvPr>
            <p:ph type="title"/>
          </p:nvPr>
        </p:nvSpPr>
        <p:spPr>
          <a:xfrm>
            <a:off x="839788" y="457200"/>
            <a:ext cx="3932237" cy="1600200"/>
          </a:xfrm>
          <a:prstGeom prst="rect">
            <a:avLst/>
          </a:prstGeom>
        </p:spPr>
        <p:txBody>
          <a:bodyPr anchor="b"/>
          <a:lstStyle>
            <a:lvl1pPr>
              <a:defRPr sz="32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9C92083-49E2-0A47-B372-A3D84CE8E709}"/>
              </a:ext>
            </a:extLst>
          </p:cNvPr>
          <p:cNvSpPr>
            <a:spLocks noGrp="1"/>
          </p:cNvSpPr>
          <p:nvPr>
            <p:ph type="pic" idx="1"/>
          </p:nvPr>
        </p:nvSpPr>
        <p:spPr>
          <a:xfrm>
            <a:off x="5180012" y="1257300"/>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53CF3E7D-1DBB-0F44-A7EC-E90A6CE47AB1}"/>
              </a:ext>
            </a:extLst>
          </p:cNvPr>
          <p:cNvSpPr>
            <a:spLocks noGrp="1"/>
          </p:cNvSpPr>
          <p:nvPr>
            <p:ph type="body" sz="half" idx="2"/>
          </p:nvPr>
        </p:nvSpPr>
        <p:spPr>
          <a:xfrm>
            <a:off x="839788" y="2057399"/>
            <a:ext cx="3932237" cy="4073525"/>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146420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3936FE6-F47C-2741-B1F7-E6440C916554}"/>
              </a:ext>
            </a:extLst>
          </p:cNvPr>
          <p:cNvSpPr>
            <a:spLocks noGrp="1"/>
          </p:cNvSpPr>
          <p:nvPr>
            <p:ph type="body" sz="quarter" idx="10"/>
          </p:nvPr>
        </p:nvSpPr>
        <p:spPr>
          <a:xfrm>
            <a:off x="765175" y="1997075"/>
            <a:ext cx="10914063" cy="3121025"/>
          </a:xfrm>
          <a:prstGeom prst="rect">
            <a:avLst/>
          </a:prstGeom>
        </p:spPr>
        <p:txBody>
          <a:bodyPr/>
          <a:lstStyle>
            <a:lvl1pPr algn="ctr">
              <a:buNone/>
              <a:defRPr sz="3600">
                <a:latin typeface="Arial" panose="020B0604020202020204" pitchFamily="34" charset="0"/>
                <a:cs typeface="Arial" panose="020B0604020202020204" pitchFamily="34" charset="0"/>
              </a:defRPr>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9415701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Picture with Caption">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3936FE6-F47C-2741-B1F7-E6440C916554}"/>
              </a:ext>
            </a:extLst>
          </p:cNvPr>
          <p:cNvSpPr>
            <a:spLocks noGrp="1"/>
          </p:cNvSpPr>
          <p:nvPr>
            <p:ph type="body" sz="quarter" idx="10" hasCustomPrompt="1"/>
          </p:nvPr>
        </p:nvSpPr>
        <p:spPr>
          <a:xfrm>
            <a:off x="715479" y="2414519"/>
            <a:ext cx="10914063" cy="3121025"/>
          </a:xfrm>
          <a:prstGeom prst="rect">
            <a:avLst/>
          </a:prstGeom>
        </p:spPr>
        <p:txBody>
          <a:bodyPr/>
          <a:lstStyle>
            <a:lvl1pPr algn="l">
              <a:buFont typeface="Arial" panose="020B0604020202020204" pitchFamily="34" charset="0"/>
              <a:buChar char="•"/>
              <a:defRPr sz="1800">
                <a:latin typeface="Arial" panose="020B0604020202020204" pitchFamily="34" charset="0"/>
                <a:cs typeface="Arial" panose="020B0604020202020204" pitchFamily="34" charset="0"/>
              </a:defRPr>
            </a:lvl1pPr>
          </a:lstStyle>
          <a:p>
            <a:pPr lvl="0"/>
            <a:r>
              <a:rPr lang="en-US" dirty="0"/>
              <a:t>Text Here</a:t>
            </a:r>
          </a:p>
          <a:p>
            <a:pPr lvl="0"/>
            <a:r>
              <a:rPr lang="en-US" dirty="0"/>
              <a:t>Text Here</a:t>
            </a:r>
          </a:p>
          <a:p>
            <a:pPr lvl="0"/>
            <a:r>
              <a:rPr lang="en-US" dirty="0"/>
              <a:t>Text Here</a:t>
            </a:r>
          </a:p>
        </p:txBody>
      </p:sp>
      <p:sp>
        <p:nvSpPr>
          <p:cNvPr id="2" name="TextBox 1">
            <a:extLst>
              <a:ext uri="{FF2B5EF4-FFF2-40B4-BE49-F238E27FC236}">
                <a16:creationId xmlns:a16="http://schemas.microsoft.com/office/drawing/2014/main" id="{E886E3A7-6315-5E44-97DB-7BA57D0C8BB4}"/>
              </a:ext>
            </a:extLst>
          </p:cNvPr>
          <p:cNvSpPr txBox="1"/>
          <p:nvPr userDrawn="1"/>
        </p:nvSpPr>
        <p:spPr>
          <a:xfrm>
            <a:off x="715479" y="1540565"/>
            <a:ext cx="10914063" cy="646331"/>
          </a:xfrm>
          <a:prstGeom prst="rect">
            <a:avLst/>
          </a:prstGeom>
          <a:noFill/>
        </p:spPr>
        <p:txBody>
          <a:bodyPr wrap="square" rtlCol="0">
            <a:spAutoFit/>
          </a:bodyPr>
          <a:lstStyle/>
          <a:p>
            <a:r>
              <a:rPr lang="en-US" sz="3600" b="0" i="0" kern="1200" dirty="0">
                <a:solidFill>
                  <a:schemeClr val="tx1"/>
                </a:solidFill>
                <a:effectLst/>
                <a:latin typeface="Arial" panose="020B0604020202020204" pitchFamily="34" charset="0"/>
                <a:ea typeface="+mn-ea"/>
                <a:cs typeface="Arial" panose="020B0604020202020204" pitchFamily="34" charset="0"/>
              </a:rPr>
              <a:t>Evidence-Based Medicine (EBM) or Key References</a:t>
            </a:r>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1666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Picture with Caption">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86E3A7-6315-5E44-97DB-7BA57D0C8BB4}"/>
              </a:ext>
            </a:extLst>
          </p:cNvPr>
          <p:cNvSpPr txBox="1"/>
          <p:nvPr userDrawn="1"/>
        </p:nvSpPr>
        <p:spPr>
          <a:xfrm>
            <a:off x="715480" y="1540565"/>
            <a:ext cx="10724460" cy="646331"/>
          </a:xfrm>
          <a:prstGeom prst="rect">
            <a:avLst/>
          </a:prstGeom>
          <a:noFill/>
        </p:spPr>
        <p:txBody>
          <a:bodyPr wrap="square" rtlCol="0">
            <a:spAutoFit/>
          </a:bodyPr>
          <a:lstStyle/>
          <a:p>
            <a:r>
              <a:rPr lang="en-US" sz="3600" dirty="0">
                <a:latin typeface="Arial" panose="020B0604020202020204" pitchFamily="34" charset="0"/>
                <a:cs typeface="Arial" panose="020B0604020202020204" pitchFamily="34" charset="0"/>
              </a:rPr>
              <a:t>Disclosure</a:t>
            </a:r>
          </a:p>
        </p:txBody>
      </p:sp>
      <p:sp>
        <p:nvSpPr>
          <p:cNvPr id="3" name="TextBox 2">
            <a:extLst>
              <a:ext uri="{FF2B5EF4-FFF2-40B4-BE49-F238E27FC236}">
                <a16:creationId xmlns:a16="http://schemas.microsoft.com/office/drawing/2014/main" id="{82B1917E-9CE6-B946-AFF6-CDFFB663C5B4}"/>
              </a:ext>
            </a:extLst>
          </p:cNvPr>
          <p:cNvSpPr txBox="1"/>
          <p:nvPr userDrawn="1"/>
        </p:nvSpPr>
        <p:spPr>
          <a:xfrm>
            <a:off x="715480" y="2395330"/>
            <a:ext cx="10724460" cy="1077218"/>
          </a:xfrm>
          <a:prstGeom prst="rect">
            <a:avLst/>
          </a:prstGeom>
          <a:noFill/>
        </p:spPr>
        <p:txBody>
          <a:bodyPr wrap="square" rtlCol="0">
            <a:spAutoFit/>
          </a:bodyPr>
          <a:lstStyle/>
          <a:p>
            <a:pPr marL="0" indent="0">
              <a:buFont typeface="Arial" panose="020B0604020202020204" pitchFamily="34" charset="0"/>
              <a:buNone/>
            </a:pPr>
            <a:r>
              <a:rPr lang="en-US" sz="3200" dirty="0">
                <a:latin typeface="Arial" panose="020B0604020202020204" pitchFamily="34" charset="0"/>
                <a:cs typeface="Arial" panose="020B0604020202020204" pitchFamily="34" charset="0"/>
              </a:rPr>
              <a:t>I have no relevant financial relationship(s) with ineligible companies to disclose. </a:t>
            </a:r>
          </a:p>
        </p:txBody>
      </p:sp>
    </p:spTree>
    <p:extLst>
      <p:ext uri="{BB962C8B-B14F-4D97-AF65-F5344CB8AC3E}">
        <p14:creationId xmlns:p14="http://schemas.microsoft.com/office/powerpoint/2010/main" val="11419875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Picture with Caption">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86E3A7-6315-5E44-97DB-7BA57D0C8BB4}"/>
              </a:ext>
            </a:extLst>
          </p:cNvPr>
          <p:cNvSpPr txBox="1"/>
          <p:nvPr userDrawn="1"/>
        </p:nvSpPr>
        <p:spPr>
          <a:xfrm>
            <a:off x="715479" y="1540565"/>
            <a:ext cx="10914063" cy="646331"/>
          </a:xfrm>
          <a:prstGeom prst="rect">
            <a:avLst/>
          </a:prstGeom>
          <a:noFill/>
        </p:spPr>
        <p:txBody>
          <a:bodyPr wrap="square" rtlCol="0">
            <a:spAutoFit/>
          </a:bodyPr>
          <a:lstStyle/>
          <a:p>
            <a:r>
              <a:rPr lang="en-US" sz="3600" dirty="0">
                <a:latin typeface="Arial" panose="020B0604020202020204" pitchFamily="34" charset="0"/>
                <a:cs typeface="Arial" panose="020B0604020202020204" pitchFamily="34" charset="0"/>
              </a:rPr>
              <a:t>Disclosure</a:t>
            </a:r>
          </a:p>
        </p:txBody>
      </p:sp>
      <p:sp>
        <p:nvSpPr>
          <p:cNvPr id="3" name="TextBox 2">
            <a:extLst>
              <a:ext uri="{FF2B5EF4-FFF2-40B4-BE49-F238E27FC236}">
                <a16:creationId xmlns:a16="http://schemas.microsoft.com/office/drawing/2014/main" id="{82B1917E-9CE6-B946-AFF6-CDFFB663C5B4}"/>
              </a:ext>
            </a:extLst>
          </p:cNvPr>
          <p:cNvSpPr txBox="1"/>
          <p:nvPr userDrawn="1"/>
        </p:nvSpPr>
        <p:spPr>
          <a:xfrm>
            <a:off x="715480" y="2395330"/>
            <a:ext cx="10724460" cy="2215991"/>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I will be discussing “off-label” uses of the following medications</a:t>
            </a:r>
          </a:p>
          <a:p>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List medication</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List medication</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List medication</a:t>
            </a:r>
          </a:p>
          <a:p>
            <a:endParaRPr lang="en-US" dirty="0"/>
          </a:p>
        </p:txBody>
      </p:sp>
    </p:spTree>
    <p:extLst>
      <p:ext uri="{BB962C8B-B14F-4D97-AF65-F5344CB8AC3E}">
        <p14:creationId xmlns:p14="http://schemas.microsoft.com/office/powerpoint/2010/main" val="35998667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Picture with Caption">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86E3A7-6315-5E44-97DB-7BA57D0C8BB4}"/>
              </a:ext>
            </a:extLst>
          </p:cNvPr>
          <p:cNvSpPr txBox="1"/>
          <p:nvPr userDrawn="1"/>
        </p:nvSpPr>
        <p:spPr>
          <a:xfrm>
            <a:off x="715480" y="1242391"/>
            <a:ext cx="10914063" cy="646331"/>
          </a:xfrm>
          <a:prstGeom prst="rect">
            <a:avLst/>
          </a:prstGeom>
          <a:noFill/>
        </p:spPr>
        <p:txBody>
          <a:bodyPr wrap="square" rtlCol="0">
            <a:spAutoFit/>
          </a:bodyPr>
          <a:lstStyle/>
          <a:p>
            <a:r>
              <a:rPr lang="en-US" sz="3600" dirty="0">
                <a:latin typeface="Arial" panose="020B0604020202020204" pitchFamily="34" charset="0"/>
                <a:cs typeface="Arial" panose="020B0604020202020204" pitchFamily="34" charset="0"/>
              </a:rPr>
              <a:t>Disclosure</a:t>
            </a:r>
          </a:p>
        </p:txBody>
      </p:sp>
      <p:sp>
        <p:nvSpPr>
          <p:cNvPr id="3" name="TextBox 2">
            <a:extLst>
              <a:ext uri="{FF2B5EF4-FFF2-40B4-BE49-F238E27FC236}">
                <a16:creationId xmlns:a16="http://schemas.microsoft.com/office/drawing/2014/main" id="{82B1917E-9CE6-B946-AFF6-CDFFB663C5B4}"/>
              </a:ext>
            </a:extLst>
          </p:cNvPr>
          <p:cNvSpPr txBox="1"/>
          <p:nvPr userDrawn="1"/>
        </p:nvSpPr>
        <p:spPr>
          <a:xfrm>
            <a:off x="715480" y="1888722"/>
            <a:ext cx="10724460" cy="4555093"/>
          </a:xfrm>
          <a:prstGeom prst="rect">
            <a:avLst/>
          </a:prstGeom>
          <a:noFill/>
        </p:spPr>
        <p:txBody>
          <a:bodyPr wrap="square" rtlCol="0">
            <a:spAutoFit/>
          </a:bodyPr>
          <a:lstStyle/>
          <a:p>
            <a:endParaRPr lang="en-US" sz="16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Advisor or Review Panel member: </a:t>
            </a:r>
            <a:r>
              <a:rPr lang="en-US" sz="1600" dirty="0">
                <a:latin typeface="Arial" panose="020B0604020202020204" pitchFamily="34" charset="0"/>
                <a:cs typeface="Arial" panose="020B0604020202020204" pitchFamily="34" charset="0"/>
              </a:rPr>
              <a:t>List all companies or emit for no disclosure. </a:t>
            </a: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Consultant: </a:t>
            </a:r>
            <a:r>
              <a:rPr lang="en-US" sz="1600" dirty="0">
                <a:latin typeface="Arial" panose="020B0604020202020204" pitchFamily="34" charset="0"/>
                <a:cs typeface="Arial" panose="020B0604020202020204" pitchFamily="34" charset="0"/>
              </a:rPr>
              <a:t>List all companies or emit for no disclosure. </a:t>
            </a: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Employee: </a:t>
            </a:r>
            <a:r>
              <a:rPr lang="en-US" sz="1600" dirty="0">
                <a:latin typeface="Arial" panose="020B0604020202020204" pitchFamily="34" charset="0"/>
                <a:cs typeface="Arial" panose="020B0604020202020204" pitchFamily="34" charset="0"/>
              </a:rPr>
              <a:t>List all companies or emit for no disclosure. </a:t>
            </a:r>
            <a:endParaRPr lang="en-US" sz="16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Officer or Board Member: </a:t>
            </a:r>
            <a:r>
              <a:rPr lang="en-US" sz="1600" dirty="0">
                <a:latin typeface="Arial" panose="020B0604020202020204" pitchFamily="34" charset="0"/>
                <a:cs typeface="Arial" panose="020B0604020202020204" pitchFamily="34" charset="0"/>
              </a:rPr>
              <a:t>List all companies or emit for no disclosure. </a:t>
            </a:r>
            <a:endParaRPr lang="en-US" sz="16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Grant/Research Support: </a:t>
            </a:r>
            <a:r>
              <a:rPr lang="en-US" sz="1600" dirty="0">
                <a:latin typeface="Arial" panose="020B0604020202020204" pitchFamily="34" charset="0"/>
                <a:cs typeface="Arial" panose="020B0604020202020204" pitchFamily="34" charset="0"/>
              </a:rPr>
              <a:t>List all companies or emit for no disclosure. </a:t>
            </a:r>
            <a:endParaRPr lang="en-US" sz="16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Speaker/ Honoraria includes speakers bureau, symposia, and expert witness: </a:t>
            </a:r>
            <a:r>
              <a:rPr lang="en-US" sz="1600" dirty="0">
                <a:latin typeface="Arial" panose="020B0604020202020204" pitchFamily="34" charset="0"/>
                <a:cs typeface="Arial" panose="020B0604020202020204" pitchFamily="34" charset="0"/>
              </a:rPr>
              <a:t>List all companies or emit for no disclosure. </a:t>
            </a:r>
            <a:endParaRPr lang="en-US" sz="16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Independent Contractor: </a:t>
            </a:r>
            <a:r>
              <a:rPr lang="en-US" sz="1600" dirty="0">
                <a:latin typeface="Arial" panose="020B0604020202020204" pitchFamily="34" charset="0"/>
                <a:cs typeface="Arial" panose="020B0604020202020204" pitchFamily="34" charset="0"/>
              </a:rPr>
              <a:t>List all companies or emit for no disclosure. </a:t>
            </a:r>
            <a:endParaRPr lang="en-US" sz="16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Ownership Interest: </a:t>
            </a:r>
            <a:r>
              <a:rPr lang="en-US" sz="1600" dirty="0">
                <a:latin typeface="Arial" panose="020B0604020202020204" pitchFamily="34" charset="0"/>
                <a:cs typeface="Arial" panose="020B0604020202020204" pitchFamily="34" charset="0"/>
              </a:rPr>
              <a:t>List all companies or emit for no disclosure. </a:t>
            </a:r>
            <a:endParaRPr lang="en-US" sz="16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Royalties: </a:t>
            </a:r>
            <a:r>
              <a:rPr lang="en-US" sz="1600" dirty="0">
                <a:latin typeface="Arial" panose="020B0604020202020204" pitchFamily="34" charset="0"/>
                <a:cs typeface="Arial" panose="020B0604020202020204" pitchFamily="34" charset="0"/>
              </a:rPr>
              <a:t>List all companies or emit for no disclosure. </a:t>
            </a:r>
            <a:endParaRPr lang="en-US" sz="16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Intellectual Property/Patents: </a:t>
            </a:r>
            <a:r>
              <a:rPr lang="en-US" sz="1600" dirty="0">
                <a:latin typeface="Arial" panose="020B0604020202020204" pitchFamily="34" charset="0"/>
                <a:cs typeface="Arial" panose="020B0604020202020204" pitchFamily="34" charset="0"/>
              </a:rPr>
              <a:t>List all companies or emit for no disclosure. </a:t>
            </a:r>
            <a:endParaRPr lang="en-US" sz="16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Stock options or bond holdings in for-profit corporation or self-directed pension plan: </a:t>
            </a:r>
            <a:r>
              <a:rPr lang="en-US" sz="1600" dirty="0">
                <a:latin typeface="Arial" panose="020B0604020202020204" pitchFamily="34" charset="0"/>
                <a:cs typeface="Arial" panose="020B0604020202020204" pitchFamily="34" charset="0"/>
              </a:rPr>
              <a:t>List all companies or emit for no disclosure. </a:t>
            </a:r>
            <a:endParaRPr lang="en-US" sz="16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Other Financial or Material Support: </a:t>
            </a:r>
            <a:r>
              <a:rPr lang="en-US" sz="1600" dirty="0">
                <a:latin typeface="Arial" panose="020B0604020202020204" pitchFamily="34" charset="0"/>
                <a:cs typeface="Arial" panose="020B0604020202020204" pitchFamily="34" charset="0"/>
              </a:rPr>
              <a:t>List all companies or emit for no disclosure. </a:t>
            </a:r>
            <a:endParaRPr lang="en-US" sz="16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All of the relevant financial relationships listed for this individual have been mitigated. </a:t>
            </a:r>
          </a:p>
          <a:p>
            <a:endParaRPr lang="en-US" dirty="0"/>
          </a:p>
        </p:txBody>
      </p:sp>
    </p:spTree>
    <p:extLst>
      <p:ext uri="{BB962C8B-B14F-4D97-AF65-F5344CB8AC3E}">
        <p14:creationId xmlns:p14="http://schemas.microsoft.com/office/powerpoint/2010/main" val="35951718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2625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9B971A-0A75-ED49-B2F7-EBF1D0A25E80}"/>
              </a:ext>
            </a:extLst>
          </p:cNvPr>
          <p:cNvSpPr>
            <a:spLocks noGrp="1"/>
          </p:cNvSpPr>
          <p:nvPr>
            <p:ph idx="1"/>
          </p:nvPr>
        </p:nvSpPr>
        <p:spPr>
          <a:xfrm>
            <a:off x="838200" y="1664987"/>
            <a:ext cx="10515600" cy="456281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159021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1EE0D-579A-4B48-BA46-BF2034A9073A}"/>
              </a:ext>
            </a:extLst>
          </p:cNvPr>
          <p:cNvSpPr>
            <a:spLocks noGrp="1"/>
          </p:cNvSpPr>
          <p:nvPr>
            <p:ph type="title"/>
          </p:nvPr>
        </p:nvSpPr>
        <p:spPr>
          <a:xfrm>
            <a:off x="831850" y="1709738"/>
            <a:ext cx="10515600" cy="2852737"/>
          </a:xfrm>
          <a:prstGeom prst="rect">
            <a:avLst/>
          </a:prstGeom>
        </p:spPr>
        <p:txBody>
          <a:bodyPr anchor="b"/>
          <a:lstStyle>
            <a:lvl1pPr algn="ctr">
              <a:defRPr sz="4800">
                <a:solidFill>
                  <a:schemeClr val="tx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B7D0B1E6-0435-1042-B98F-3A769D3FFA37}"/>
              </a:ext>
            </a:extLst>
          </p:cNvPr>
          <p:cNvSpPr>
            <a:spLocks noGrp="1"/>
          </p:cNvSpPr>
          <p:nvPr>
            <p:ph type="body" idx="1"/>
          </p:nvPr>
        </p:nvSpPr>
        <p:spPr>
          <a:xfrm>
            <a:off x="831850" y="4589463"/>
            <a:ext cx="10515600"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2717337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78DF07-5012-2047-8668-EA6669EFEC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4E4AD74-50D2-3343-B5A5-4AB7D8C0B37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8414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32F39-8870-BC43-9858-13006901B387}"/>
              </a:ext>
            </a:extLst>
          </p:cNvPr>
          <p:cNvSpPr>
            <a:spLocks noGrp="1"/>
          </p:cNvSpPr>
          <p:nvPr>
            <p:ph type="title"/>
          </p:nvPr>
        </p:nvSpPr>
        <p:spPr>
          <a:xfrm>
            <a:off x="838200" y="365125"/>
            <a:ext cx="8614719" cy="1325563"/>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822C34-E6E5-FA46-BFB0-C3D5958834A7}"/>
              </a:ext>
            </a:extLst>
          </p:cNvPr>
          <p:cNvSpPr>
            <a:spLocks noGrp="1"/>
          </p:cNvSpPr>
          <p:nvPr>
            <p:ph idx="1"/>
          </p:nvPr>
        </p:nvSpPr>
        <p:spPr>
          <a:xfrm>
            <a:off x="838200" y="1825625"/>
            <a:ext cx="10515600" cy="4351338"/>
          </a:xfrm>
          <a:prstGeom prst="rect">
            <a:avLst/>
          </a:prstGeom>
        </p:spPr>
        <p:txBody>
          <a:bodyPr/>
          <a:lstStyle>
            <a:lvl1pPr>
              <a:defRPr b="0" i="0">
                <a:latin typeface="Arial" panose="020B0604020202020204" pitchFamily="34" charset="0"/>
                <a:cs typeface="Arial" panose="020B0604020202020204" pitchFamily="34" charset="0"/>
              </a:defRPr>
            </a:lvl1pPr>
            <a:lvl2pPr>
              <a:defRPr b="0" i="0">
                <a:latin typeface="Arial" panose="020B0604020202020204" pitchFamily="34" charset="0"/>
                <a:cs typeface="Arial" panose="020B0604020202020204" pitchFamily="34" charset="0"/>
              </a:defRPr>
            </a:lvl2pPr>
            <a:lvl3pPr>
              <a:defRPr b="0" i="0">
                <a:latin typeface="Arial" panose="020B0604020202020204" pitchFamily="34" charset="0"/>
                <a:cs typeface="Arial" panose="020B0604020202020204" pitchFamily="34" charset="0"/>
              </a:defRPr>
            </a:lvl3pPr>
            <a:lvl4pPr>
              <a:defRPr b="0" i="0">
                <a:latin typeface="Arial" panose="020B0604020202020204" pitchFamily="34" charset="0"/>
                <a:cs typeface="Arial" panose="020B0604020202020204" pitchFamily="34" charset="0"/>
              </a:defRPr>
            </a:lvl4pPr>
            <a:lvl5pPr>
              <a:defRPr b="0" i="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514101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6CDF46C-7916-D64C-BCA9-F2E3541B95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163D02-0555-F441-80EF-4642418838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728CAA7-5D71-5C49-BFAB-B175C0D60B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D36C4F-2AD6-014E-BC82-16E2F5F4E1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55743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05049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6316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F82AD2-5F28-7F43-8F36-6472588211ED}"/>
              </a:ext>
            </a:extLst>
          </p:cNvPr>
          <p:cNvSpPr>
            <a:spLocks noGrp="1"/>
          </p:cNvSpPr>
          <p:nvPr>
            <p:ph idx="1"/>
          </p:nvPr>
        </p:nvSpPr>
        <p:spPr>
          <a:xfrm>
            <a:off x="5183188" y="1606378"/>
            <a:ext cx="6172200" cy="46950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B4C5037-518F-A84F-ABDB-2EA798190D86}"/>
              </a:ext>
            </a:extLst>
          </p:cNvPr>
          <p:cNvSpPr>
            <a:spLocks noGrp="1"/>
          </p:cNvSpPr>
          <p:nvPr>
            <p:ph type="body" sz="half" idx="2"/>
          </p:nvPr>
        </p:nvSpPr>
        <p:spPr>
          <a:xfrm>
            <a:off x="836612" y="1606378"/>
            <a:ext cx="3932237" cy="4695096"/>
          </a:xfrm>
        </p:spPr>
        <p:txBody>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8659211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1D587-0D2C-E541-81E5-AE8609C2C4C6}"/>
              </a:ext>
            </a:extLst>
          </p:cNvPr>
          <p:cNvSpPr>
            <a:spLocks noGrp="1"/>
          </p:cNvSpPr>
          <p:nvPr>
            <p:ph type="title"/>
          </p:nvPr>
        </p:nvSpPr>
        <p:spPr>
          <a:xfrm>
            <a:off x="839788" y="1544594"/>
            <a:ext cx="3932237" cy="908952"/>
          </a:xfrm>
          <a:prstGeom prst="rect">
            <a:avLst/>
          </a:prstGeom>
        </p:spPr>
        <p:txBody>
          <a:bodyPr anchor="b"/>
          <a:lstStyle>
            <a:lvl1pPr>
              <a:defRPr sz="3200">
                <a:solidFill>
                  <a:schemeClr val="tx1"/>
                </a:solidFill>
              </a:defRPr>
            </a:lvl1pPr>
          </a:lstStyle>
          <a:p>
            <a:r>
              <a:rPr lang="en-US" dirty="0"/>
              <a:t>Click to edit</a:t>
            </a:r>
          </a:p>
        </p:txBody>
      </p:sp>
      <p:sp>
        <p:nvSpPr>
          <p:cNvPr id="3" name="Picture Placeholder 2">
            <a:extLst>
              <a:ext uri="{FF2B5EF4-FFF2-40B4-BE49-F238E27FC236}">
                <a16:creationId xmlns:a16="http://schemas.microsoft.com/office/drawing/2014/main" id="{183D74FF-0B27-7647-9060-8344609B414D}"/>
              </a:ext>
            </a:extLst>
          </p:cNvPr>
          <p:cNvSpPr>
            <a:spLocks noGrp="1"/>
          </p:cNvSpPr>
          <p:nvPr>
            <p:ph type="pic" idx="1"/>
          </p:nvPr>
        </p:nvSpPr>
        <p:spPr>
          <a:xfrm>
            <a:off x="5183188" y="1544595"/>
            <a:ext cx="6172200" cy="431645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2FCC1D1-257F-6C46-88B8-85DD716C91CD}"/>
              </a:ext>
            </a:extLst>
          </p:cNvPr>
          <p:cNvSpPr>
            <a:spLocks noGrp="1"/>
          </p:cNvSpPr>
          <p:nvPr>
            <p:ph type="body" sz="half" idx="2"/>
          </p:nvPr>
        </p:nvSpPr>
        <p:spPr>
          <a:xfrm>
            <a:off x="839788" y="2607276"/>
            <a:ext cx="3932237" cy="325377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8857753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669FD0F9-C8F9-0741-933D-B24699228DA8}"/>
              </a:ext>
            </a:extLst>
          </p:cNvPr>
          <p:cNvSpPr>
            <a:spLocks noGrp="1"/>
          </p:cNvSpPr>
          <p:nvPr>
            <p:ph type="body" sz="quarter" idx="10"/>
          </p:nvPr>
        </p:nvSpPr>
        <p:spPr>
          <a:xfrm>
            <a:off x="765175" y="1997075"/>
            <a:ext cx="10914063" cy="3121025"/>
          </a:xfrm>
          <a:prstGeom prst="rect">
            <a:avLst/>
          </a:prstGeom>
        </p:spPr>
        <p:txBody>
          <a:bodyPr/>
          <a:lstStyle>
            <a:lvl1pPr algn="ctr">
              <a:buNone/>
              <a:defRPr sz="3600">
                <a:latin typeface="Arial" panose="020B0604020202020204" pitchFamily="34" charset="0"/>
                <a:cs typeface="Arial" panose="020B0604020202020204" pitchFamily="34" charset="0"/>
              </a:defRPr>
            </a:lvl1pPr>
          </a:lstStyle>
          <a:p>
            <a:pPr lvl="0"/>
            <a:endParaRPr lang="en-US" dirty="0"/>
          </a:p>
          <a:p>
            <a:pPr lvl="0"/>
            <a:endParaRPr lang="en-US" dirty="0"/>
          </a:p>
          <a:p>
            <a:pPr lvl="0"/>
            <a:r>
              <a:rPr lang="en-US" dirty="0"/>
              <a:t>Permission to Publish Slide Not Provided</a:t>
            </a:r>
          </a:p>
        </p:txBody>
      </p:sp>
    </p:spTree>
    <p:extLst>
      <p:ext uri="{BB962C8B-B14F-4D97-AF65-F5344CB8AC3E}">
        <p14:creationId xmlns:p14="http://schemas.microsoft.com/office/powerpoint/2010/main" val="718295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Picture with Caption">
    <p:spTree>
      <p:nvGrpSpPr>
        <p:cNvPr id="1" name=""/>
        <p:cNvGrpSpPr/>
        <p:nvPr/>
      </p:nvGrpSpPr>
      <p:grpSpPr>
        <a:xfrm>
          <a:off x="0" y="0"/>
          <a:ext cx="0" cy="0"/>
          <a:chOff x="0" y="0"/>
          <a:chExt cx="0" cy="0"/>
        </a:xfrm>
      </p:grpSpPr>
      <p:sp>
        <p:nvSpPr>
          <p:cNvPr id="4" name="Text Placeholder 5">
            <a:extLst>
              <a:ext uri="{FF2B5EF4-FFF2-40B4-BE49-F238E27FC236}">
                <a16:creationId xmlns:a16="http://schemas.microsoft.com/office/drawing/2014/main" id="{A22BD257-689F-3649-A7F2-C2FCA5DF37C7}"/>
              </a:ext>
            </a:extLst>
          </p:cNvPr>
          <p:cNvSpPr>
            <a:spLocks noGrp="1"/>
          </p:cNvSpPr>
          <p:nvPr>
            <p:ph type="body" sz="quarter" idx="10" hasCustomPrompt="1"/>
          </p:nvPr>
        </p:nvSpPr>
        <p:spPr>
          <a:xfrm>
            <a:off x="715479" y="2742510"/>
            <a:ext cx="10914063" cy="3121025"/>
          </a:xfrm>
          <a:prstGeom prst="rect">
            <a:avLst/>
          </a:prstGeom>
        </p:spPr>
        <p:txBody>
          <a:bodyPr/>
          <a:lstStyle>
            <a:lvl1pPr algn="l">
              <a:buFont typeface="Arial" panose="020B0604020202020204" pitchFamily="34" charset="0"/>
              <a:buChar char="•"/>
              <a:defRPr sz="1800">
                <a:latin typeface="Arial" panose="020B0604020202020204" pitchFamily="34" charset="0"/>
                <a:cs typeface="Arial" panose="020B0604020202020204" pitchFamily="34" charset="0"/>
              </a:defRPr>
            </a:lvl1pPr>
          </a:lstStyle>
          <a:p>
            <a:pPr lvl="0"/>
            <a:r>
              <a:rPr lang="en-US" dirty="0"/>
              <a:t>Text Here</a:t>
            </a:r>
          </a:p>
          <a:p>
            <a:pPr lvl="0"/>
            <a:r>
              <a:rPr lang="en-US" dirty="0"/>
              <a:t>Text Here</a:t>
            </a:r>
          </a:p>
          <a:p>
            <a:pPr lvl="0"/>
            <a:r>
              <a:rPr lang="en-US" dirty="0"/>
              <a:t>Text Here</a:t>
            </a:r>
          </a:p>
        </p:txBody>
      </p:sp>
      <p:sp>
        <p:nvSpPr>
          <p:cNvPr id="5" name="TextBox 4">
            <a:extLst>
              <a:ext uri="{FF2B5EF4-FFF2-40B4-BE49-F238E27FC236}">
                <a16:creationId xmlns:a16="http://schemas.microsoft.com/office/drawing/2014/main" id="{76306E81-5616-034C-9D3D-A75DCCA055B2}"/>
              </a:ext>
            </a:extLst>
          </p:cNvPr>
          <p:cNvSpPr txBox="1"/>
          <p:nvPr userDrawn="1"/>
        </p:nvSpPr>
        <p:spPr>
          <a:xfrm>
            <a:off x="715479" y="1868556"/>
            <a:ext cx="10914063" cy="646331"/>
          </a:xfrm>
          <a:prstGeom prst="rect">
            <a:avLst/>
          </a:prstGeom>
          <a:noFill/>
        </p:spPr>
        <p:txBody>
          <a:bodyPr wrap="square" rtlCol="0">
            <a:spAutoFit/>
          </a:bodyPr>
          <a:lstStyle/>
          <a:p>
            <a:r>
              <a:rPr lang="en-US" sz="3600" b="0" i="0" kern="1200" dirty="0">
                <a:solidFill>
                  <a:schemeClr val="tx1"/>
                </a:solidFill>
                <a:effectLst/>
                <a:latin typeface="Arial" panose="020B0604020202020204" pitchFamily="34" charset="0"/>
                <a:ea typeface="+mn-ea"/>
                <a:cs typeface="Arial" panose="020B0604020202020204" pitchFamily="34" charset="0"/>
              </a:rPr>
              <a:t>Evidence-Based Medicine (EBM) or Key References</a:t>
            </a:r>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41721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_Picture with Caption">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EB9C8B1-3DCF-5848-AFD7-69FBE29D6554}"/>
              </a:ext>
            </a:extLst>
          </p:cNvPr>
          <p:cNvSpPr txBox="1"/>
          <p:nvPr userDrawn="1"/>
        </p:nvSpPr>
        <p:spPr>
          <a:xfrm>
            <a:off x="733770" y="1888435"/>
            <a:ext cx="10724460" cy="646331"/>
          </a:xfrm>
          <a:prstGeom prst="rect">
            <a:avLst/>
          </a:prstGeom>
          <a:noFill/>
        </p:spPr>
        <p:txBody>
          <a:bodyPr wrap="square" rtlCol="0">
            <a:spAutoFit/>
          </a:bodyPr>
          <a:lstStyle/>
          <a:p>
            <a:r>
              <a:rPr lang="en-US" sz="3600" dirty="0">
                <a:latin typeface="Arial" panose="020B0604020202020204" pitchFamily="34" charset="0"/>
                <a:cs typeface="Arial" panose="020B0604020202020204" pitchFamily="34" charset="0"/>
              </a:rPr>
              <a:t>Disclosure</a:t>
            </a:r>
          </a:p>
        </p:txBody>
      </p:sp>
      <p:sp>
        <p:nvSpPr>
          <p:cNvPr id="7" name="TextBox 6">
            <a:extLst>
              <a:ext uri="{FF2B5EF4-FFF2-40B4-BE49-F238E27FC236}">
                <a16:creationId xmlns:a16="http://schemas.microsoft.com/office/drawing/2014/main" id="{808232E6-E3E8-F24F-8CCF-C20EE11807E3}"/>
              </a:ext>
            </a:extLst>
          </p:cNvPr>
          <p:cNvSpPr txBox="1"/>
          <p:nvPr userDrawn="1"/>
        </p:nvSpPr>
        <p:spPr>
          <a:xfrm>
            <a:off x="733770" y="2743200"/>
            <a:ext cx="10724460" cy="1077218"/>
          </a:xfrm>
          <a:prstGeom prst="rect">
            <a:avLst/>
          </a:prstGeom>
          <a:noFill/>
        </p:spPr>
        <p:txBody>
          <a:bodyPr wrap="square" rtlCol="0">
            <a:spAutoFit/>
          </a:bodyPr>
          <a:lstStyle/>
          <a:p>
            <a:pPr marL="0" indent="0">
              <a:buFont typeface="Arial" panose="020B0604020202020204" pitchFamily="34" charset="0"/>
              <a:buNone/>
            </a:pPr>
            <a:r>
              <a:rPr lang="en-US" sz="3200" dirty="0">
                <a:latin typeface="Arial" panose="020B0604020202020204" pitchFamily="34" charset="0"/>
                <a:cs typeface="Arial" panose="020B0604020202020204" pitchFamily="34" charset="0"/>
              </a:rPr>
              <a:t>I have no relevant financial relationship(s) with ineligible companies to disclose. </a:t>
            </a:r>
          </a:p>
        </p:txBody>
      </p:sp>
    </p:spTree>
    <p:extLst>
      <p:ext uri="{BB962C8B-B14F-4D97-AF65-F5344CB8AC3E}">
        <p14:creationId xmlns:p14="http://schemas.microsoft.com/office/powerpoint/2010/main" val="40532127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Picture with Caption">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41C7632-8B3C-ED40-8FCD-38A61D14A0E6}"/>
              </a:ext>
            </a:extLst>
          </p:cNvPr>
          <p:cNvSpPr txBox="1"/>
          <p:nvPr userDrawn="1"/>
        </p:nvSpPr>
        <p:spPr>
          <a:xfrm>
            <a:off x="715479" y="1540565"/>
            <a:ext cx="10914063" cy="646331"/>
          </a:xfrm>
          <a:prstGeom prst="rect">
            <a:avLst/>
          </a:prstGeom>
          <a:noFill/>
        </p:spPr>
        <p:txBody>
          <a:bodyPr wrap="square" rtlCol="0">
            <a:spAutoFit/>
          </a:bodyPr>
          <a:lstStyle/>
          <a:p>
            <a:r>
              <a:rPr lang="en-US" sz="3600" dirty="0">
                <a:latin typeface="Arial" panose="020B0604020202020204" pitchFamily="34" charset="0"/>
                <a:cs typeface="Arial" panose="020B0604020202020204" pitchFamily="34" charset="0"/>
              </a:rPr>
              <a:t>Disclosure</a:t>
            </a:r>
          </a:p>
        </p:txBody>
      </p:sp>
      <p:sp>
        <p:nvSpPr>
          <p:cNvPr id="9" name="TextBox 8">
            <a:extLst>
              <a:ext uri="{FF2B5EF4-FFF2-40B4-BE49-F238E27FC236}">
                <a16:creationId xmlns:a16="http://schemas.microsoft.com/office/drawing/2014/main" id="{4CE7AE9D-A441-7342-B31C-48936A379963}"/>
              </a:ext>
            </a:extLst>
          </p:cNvPr>
          <p:cNvSpPr txBox="1"/>
          <p:nvPr userDrawn="1"/>
        </p:nvSpPr>
        <p:spPr>
          <a:xfrm>
            <a:off x="715480" y="2395330"/>
            <a:ext cx="10724460" cy="2215991"/>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I will be discussing “off-label” uses of the following medications</a:t>
            </a:r>
          </a:p>
          <a:p>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List medication</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List medication</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List medication</a:t>
            </a:r>
          </a:p>
          <a:p>
            <a:endParaRPr lang="en-US" dirty="0"/>
          </a:p>
        </p:txBody>
      </p:sp>
    </p:spTree>
    <p:extLst>
      <p:ext uri="{BB962C8B-B14F-4D97-AF65-F5344CB8AC3E}">
        <p14:creationId xmlns:p14="http://schemas.microsoft.com/office/powerpoint/2010/main" val="26174376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5_Picture with Caption">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6D1CF02-E86D-2149-81DD-843545F555F3}"/>
              </a:ext>
            </a:extLst>
          </p:cNvPr>
          <p:cNvSpPr txBox="1"/>
          <p:nvPr userDrawn="1"/>
        </p:nvSpPr>
        <p:spPr>
          <a:xfrm>
            <a:off x="733770" y="1451113"/>
            <a:ext cx="10914063" cy="646331"/>
          </a:xfrm>
          <a:prstGeom prst="rect">
            <a:avLst/>
          </a:prstGeom>
          <a:noFill/>
        </p:spPr>
        <p:txBody>
          <a:bodyPr wrap="square" rtlCol="0">
            <a:spAutoFit/>
          </a:bodyPr>
          <a:lstStyle/>
          <a:p>
            <a:r>
              <a:rPr lang="en-US" sz="3600" dirty="0">
                <a:latin typeface="Arial" panose="020B0604020202020204" pitchFamily="34" charset="0"/>
                <a:cs typeface="Arial" panose="020B0604020202020204" pitchFamily="34" charset="0"/>
              </a:rPr>
              <a:t>Disclosure</a:t>
            </a:r>
          </a:p>
        </p:txBody>
      </p:sp>
      <p:sp>
        <p:nvSpPr>
          <p:cNvPr id="7" name="TextBox 6">
            <a:extLst>
              <a:ext uri="{FF2B5EF4-FFF2-40B4-BE49-F238E27FC236}">
                <a16:creationId xmlns:a16="http://schemas.microsoft.com/office/drawing/2014/main" id="{83EC29CE-CBD2-0F4A-9BF6-B009372A0FDE}"/>
              </a:ext>
            </a:extLst>
          </p:cNvPr>
          <p:cNvSpPr txBox="1"/>
          <p:nvPr userDrawn="1"/>
        </p:nvSpPr>
        <p:spPr>
          <a:xfrm>
            <a:off x="733770" y="2097444"/>
            <a:ext cx="10724460" cy="4555093"/>
          </a:xfrm>
          <a:prstGeom prst="rect">
            <a:avLst/>
          </a:prstGeom>
          <a:noFill/>
        </p:spPr>
        <p:txBody>
          <a:bodyPr wrap="square" rtlCol="0">
            <a:spAutoFit/>
          </a:bodyPr>
          <a:lstStyle/>
          <a:p>
            <a:endParaRPr lang="en-US" sz="16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Advisor or Review Panel member: </a:t>
            </a:r>
            <a:r>
              <a:rPr lang="en-US" sz="1600" dirty="0">
                <a:latin typeface="Arial" panose="020B0604020202020204" pitchFamily="34" charset="0"/>
                <a:cs typeface="Arial" panose="020B0604020202020204" pitchFamily="34" charset="0"/>
              </a:rPr>
              <a:t>List all companies or emit for no disclosure. </a:t>
            </a: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Consultant: </a:t>
            </a:r>
            <a:r>
              <a:rPr lang="en-US" sz="1600" dirty="0">
                <a:latin typeface="Arial" panose="020B0604020202020204" pitchFamily="34" charset="0"/>
                <a:cs typeface="Arial" panose="020B0604020202020204" pitchFamily="34" charset="0"/>
              </a:rPr>
              <a:t>List all companies or emit for no disclosure. </a:t>
            </a: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Employee: </a:t>
            </a:r>
            <a:r>
              <a:rPr lang="en-US" sz="1600" dirty="0">
                <a:latin typeface="Arial" panose="020B0604020202020204" pitchFamily="34" charset="0"/>
                <a:cs typeface="Arial" panose="020B0604020202020204" pitchFamily="34" charset="0"/>
              </a:rPr>
              <a:t>List all companies or emit for no disclosure. </a:t>
            </a:r>
            <a:endParaRPr lang="en-US" sz="16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Officer or Board Member: </a:t>
            </a:r>
            <a:r>
              <a:rPr lang="en-US" sz="1600" dirty="0">
                <a:latin typeface="Arial" panose="020B0604020202020204" pitchFamily="34" charset="0"/>
                <a:cs typeface="Arial" panose="020B0604020202020204" pitchFamily="34" charset="0"/>
              </a:rPr>
              <a:t>List all companies or emit for no disclosure. </a:t>
            </a:r>
            <a:endParaRPr lang="en-US" sz="16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Grant/Research Support: </a:t>
            </a:r>
            <a:r>
              <a:rPr lang="en-US" sz="1600" dirty="0">
                <a:latin typeface="Arial" panose="020B0604020202020204" pitchFamily="34" charset="0"/>
                <a:cs typeface="Arial" panose="020B0604020202020204" pitchFamily="34" charset="0"/>
              </a:rPr>
              <a:t>List all companies or emit for no disclosure. </a:t>
            </a:r>
            <a:endParaRPr lang="en-US" sz="16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Speaker/ Honoraria includes speakers bureau, symposia, and expert witness: </a:t>
            </a:r>
            <a:r>
              <a:rPr lang="en-US" sz="1600" dirty="0">
                <a:latin typeface="Arial" panose="020B0604020202020204" pitchFamily="34" charset="0"/>
                <a:cs typeface="Arial" panose="020B0604020202020204" pitchFamily="34" charset="0"/>
              </a:rPr>
              <a:t>List all companies or emit for no disclosure. </a:t>
            </a:r>
            <a:endParaRPr lang="en-US" sz="16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Independent Contractor: </a:t>
            </a:r>
            <a:r>
              <a:rPr lang="en-US" sz="1600" dirty="0">
                <a:latin typeface="Arial" panose="020B0604020202020204" pitchFamily="34" charset="0"/>
                <a:cs typeface="Arial" panose="020B0604020202020204" pitchFamily="34" charset="0"/>
              </a:rPr>
              <a:t>List all companies or emit for no disclosure. </a:t>
            </a:r>
            <a:endParaRPr lang="en-US" sz="16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Ownership Interest: </a:t>
            </a:r>
            <a:r>
              <a:rPr lang="en-US" sz="1600" dirty="0">
                <a:latin typeface="Arial" panose="020B0604020202020204" pitchFamily="34" charset="0"/>
                <a:cs typeface="Arial" panose="020B0604020202020204" pitchFamily="34" charset="0"/>
              </a:rPr>
              <a:t>List all companies or emit for no disclosure. </a:t>
            </a:r>
            <a:endParaRPr lang="en-US" sz="16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Royalties: </a:t>
            </a:r>
            <a:r>
              <a:rPr lang="en-US" sz="1600" dirty="0">
                <a:latin typeface="Arial" panose="020B0604020202020204" pitchFamily="34" charset="0"/>
                <a:cs typeface="Arial" panose="020B0604020202020204" pitchFamily="34" charset="0"/>
              </a:rPr>
              <a:t>List all companies or emit for no disclosure. </a:t>
            </a:r>
            <a:endParaRPr lang="en-US" sz="16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Intellectual Property/Patents: </a:t>
            </a:r>
            <a:r>
              <a:rPr lang="en-US" sz="1600" dirty="0">
                <a:latin typeface="Arial" panose="020B0604020202020204" pitchFamily="34" charset="0"/>
                <a:cs typeface="Arial" panose="020B0604020202020204" pitchFamily="34" charset="0"/>
              </a:rPr>
              <a:t>List all companies or emit for no disclosure. </a:t>
            </a:r>
            <a:endParaRPr lang="en-US" sz="16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Stock options or bond holdings in for-profit corporation or self-directed pension plan: </a:t>
            </a:r>
            <a:r>
              <a:rPr lang="en-US" sz="1600" dirty="0">
                <a:latin typeface="Arial" panose="020B0604020202020204" pitchFamily="34" charset="0"/>
                <a:cs typeface="Arial" panose="020B0604020202020204" pitchFamily="34" charset="0"/>
              </a:rPr>
              <a:t>List all companies or emit for no disclosure. </a:t>
            </a:r>
            <a:endParaRPr lang="en-US" sz="16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dirty="0">
                <a:latin typeface="Arial" panose="020B0604020202020204" pitchFamily="34" charset="0"/>
                <a:cs typeface="Arial" panose="020B0604020202020204" pitchFamily="34" charset="0"/>
              </a:rPr>
              <a:t>Other Financial or Material Support: </a:t>
            </a:r>
            <a:r>
              <a:rPr lang="en-US" sz="1600" dirty="0">
                <a:latin typeface="Arial" panose="020B0604020202020204" pitchFamily="34" charset="0"/>
                <a:cs typeface="Arial" panose="020B0604020202020204" pitchFamily="34" charset="0"/>
              </a:rPr>
              <a:t>List all companies or emit for no disclosure. </a:t>
            </a:r>
            <a:endParaRPr lang="en-US" sz="16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All of the relevant financial relationships listed for this individual have been mitigated. </a:t>
            </a:r>
          </a:p>
          <a:p>
            <a:endParaRPr lang="en-US" dirty="0"/>
          </a:p>
        </p:txBody>
      </p:sp>
    </p:spTree>
    <p:extLst>
      <p:ext uri="{BB962C8B-B14F-4D97-AF65-F5344CB8AC3E}">
        <p14:creationId xmlns:p14="http://schemas.microsoft.com/office/powerpoint/2010/main" val="2395251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7BC75-5B8F-BD48-9F9E-052DE2ADF0DD}"/>
              </a:ext>
            </a:extLst>
          </p:cNvPr>
          <p:cNvSpPr>
            <a:spLocks noGrp="1"/>
          </p:cNvSpPr>
          <p:nvPr>
            <p:ph type="title"/>
          </p:nvPr>
        </p:nvSpPr>
        <p:spPr>
          <a:xfrm>
            <a:off x="838200" y="365125"/>
            <a:ext cx="8565292" cy="1325563"/>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TextBox 2">
            <a:extLst>
              <a:ext uri="{FF2B5EF4-FFF2-40B4-BE49-F238E27FC236}">
                <a16:creationId xmlns:a16="http://schemas.microsoft.com/office/drawing/2014/main" id="{5090A2D2-11AF-F348-B311-7AC14D38E46C}"/>
              </a:ext>
            </a:extLst>
          </p:cNvPr>
          <p:cNvSpPr txBox="1"/>
          <p:nvPr userDrawn="1"/>
        </p:nvSpPr>
        <p:spPr>
          <a:xfrm>
            <a:off x="838200" y="1779373"/>
            <a:ext cx="10530016" cy="4678204"/>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Click to edit Master text styles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272402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C98BD-7445-374C-ACB7-C132799C5C7F}"/>
              </a:ext>
            </a:extLst>
          </p:cNvPr>
          <p:cNvSpPr>
            <a:spLocks noGrp="1"/>
          </p:cNvSpPr>
          <p:nvPr>
            <p:ph type="title" hasCustomPrompt="1"/>
          </p:nvPr>
        </p:nvSpPr>
        <p:spPr>
          <a:xfrm>
            <a:off x="831850" y="1709738"/>
            <a:ext cx="10515600" cy="2852737"/>
          </a:xfrm>
          <a:prstGeom prst="rect">
            <a:avLst/>
          </a:prstGeom>
        </p:spPr>
        <p:txBody>
          <a:bodyPr anchor="b"/>
          <a:lstStyle>
            <a:lvl1pPr algn="ctr">
              <a:defRPr sz="6000">
                <a:latin typeface="Arial" panose="020B0604020202020204" pitchFamily="34" charset="0"/>
                <a:cs typeface="Arial" panose="020B0604020202020204" pitchFamily="34" charset="0"/>
              </a:defRPr>
            </a:lvl1pPr>
          </a:lstStyle>
          <a:p>
            <a:r>
              <a:rPr lang="en-US" dirty="0"/>
              <a:t>Click to edit Master title style</a:t>
            </a:r>
            <a:br>
              <a:rPr lang="en-US" dirty="0"/>
            </a:br>
            <a:endParaRPr lang="en-US" dirty="0"/>
          </a:p>
        </p:txBody>
      </p:sp>
      <p:sp>
        <p:nvSpPr>
          <p:cNvPr id="3" name="Text Placeholder 2">
            <a:extLst>
              <a:ext uri="{FF2B5EF4-FFF2-40B4-BE49-F238E27FC236}">
                <a16:creationId xmlns:a16="http://schemas.microsoft.com/office/drawing/2014/main" id="{019046FD-2463-5E46-B362-5CB4D6981C49}"/>
              </a:ext>
            </a:extLst>
          </p:cNvPr>
          <p:cNvSpPr>
            <a:spLocks noGrp="1"/>
          </p:cNvSpPr>
          <p:nvPr>
            <p:ph type="body" idx="1"/>
          </p:nvPr>
        </p:nvSpPr>
        <p:spPr>
          <a:xfrm>
            <a:off x="831850" y="4589463"/>
            <a:ext cx="10515600" cy="1500187"/>
          </a:xfrm>
          <a:prstGeom prst="rect">
            <a:avLst/>
          </a:prstGeom>
        </p:spPr>
        <p:txBody>
          <a:bodyPr/>
          <a:lstStyle>
            <a:lvl1pPr marL="0" indent="0" algn="ctr">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713579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FDAD0-1077-1543-8966-F589E2B8321E}"/>
              </a:ext>
            </a:extLst>
          </p:cNvPr>
          <p:cNvSpPr>
            <a:spLocks noGrp="1"/>
          </p:cNvSpPr>
          <p:nvPr>
            <p:ph type="title"/>
          </p:nvPr>
        </p:nvSpPr>
        <p:spPr>
          <a:xfrm>
            <a:off x="838200" y="365125"/>
            <a:ext cx="8614719" cy="1325563"/>
          </a:xfrm>
          <a:prstGeom prst="rect">
            <a:avLst/>
          </a:prstGeom>
        </p:spPr>
        <p:txBody>
          <a:bodyPr/>
          <a:lstStyle>
            <a:lvl1pPr>
              <a:defRPr b="0" i="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059F0FA-E582-8A47-8085-595561F57A68}"/>
              </a:ext>
            </a:extLst>
          </p:cNvPr>
          <p:cNvSpPr>
            <a:spLocks noGrp="1"/>
          </p:cNvSpPr>
          <p:nvPr>
            <p:ph sz="half" idx="1"/>
          </p:nvPr>
        </p:nvSpPr>
        <p:spPr>
          <a:xfrm>
            <a:off x="838200" y="1825625"/>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A52E034-0586-8A49-8F9A-CB2F7548EFC5}"/>
              </a:ext>
            </a:extLst>
          </p:cNvPr>
          <p:cNvSpPr>
            <a:spLocks noGrp="1"/>
          </p:cNvSpPr>
          <p:nvPr>
            <p:ph sz="half" idx="2"/>
          </p:nvPr>
        </p:nvSpPr>
        <p:spPr>
          <a:xfrm>
            <a:off x="6172200" y="1825625"/>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01669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1C7FC-F512-474E-9D10-D63318218CD8}"/>
              </a:ext>
            </a:extLst>
          </p:cNvPr>
          <p:cNvSpPr>
            <a:spLocks noGrp="1"/>
          </p:cNvSpPr>
          <p:nvPr>
            <p:ph type="title"/>
          </p:nvPr>
        </p:nvSpPr>
        <p:spPr>
          <a:xfrm>
            <a:off x="839788" y="365125"/>
            <a:ext cx="8674915" cy="1325563"/>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AF63EF5-E66D-3646-88B5-3283A36D0289}"/>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A7ECE7F-A3C3-1C43-BD4F-9571544BDE2C}"/>
              </a:ext>
            </a:extLst>
          </p:cNvPr>
          <p:cNvSpPr>
            <a:spLocks noGrp="1"/>
          </p:cNvSpPr>
          <p:nvPr>
            <p:ph sz="half" idx="2"/>
          </p:nvPr>
        </p:nvSpPr>
        <p:spPr>
          <a:xfrm>
            <a:off x="839788" y="2505075"/>
            <a:ext cx="5157787"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A13FF50-F41C-3B4B-B5F4-F58C799AD188}"/>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1AB0DC-690A-1C4F-A317-07B942333FE2}"/>
              </a:ext>
            </a:extLst>
          </p:cNvPr>
          <p:cNvSpPr>
            <a:spLocks noGrp="1"/>
          </p:cNvSpPr>
          <p:nvPr>
            <p:ph sz="quarter" idx="4"/>
          </p:nvPr>
        </p:nvSpPr>
        <p:spPr>
          <a:xfrm>
            <a:off x="6172200" y="2505075"/>
            <a:ext cx="5183188"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78857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DB6D7-B226-9546-8078-7CCD55B0429E}"/>
              </a:ext>
            </a:extLst>
          </p:cNvPr>
          <p:cNvSpPr>
            <a:spLocks noGrp="1"/>
          </p:cNvSpPr>
          <p:nvPr>
            <p:ph type="title"/>
          </p:nvPr>
        </p:nvSpPr>
        <p:spPr>
          <a:xfrm>
            <a:off x="838200" y="365125"/>
            <a:ext cx="8688859" cy="1325563"/>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781713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27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A8268-C48E-1148-B0A4-8725302F65F0}"/>
              </a:ext>
            </a:extLst>
          </p:cNvPr>
          <p:cNvSpPr>
            <a:spLocks noGrp="1"/>
          </p:cNvSpPr>
          <p:nvPr>
            <p:ph type="title"/>
          </p:nvPr>
        </p:nvSpPr>
        <p:spPr>
          <a:xfrm>
            <a:off x="839788" y="457200"/>
            <a:ext cx="3932237" cy="1600200"/>
          </a:xfrm>
          <a:prstGeom prst="rect">
            <a:avLst/>
          </a:prstGeom>
        </p:spPr>
        <p:txBody>
          <a:bodyPr anchor="b"/>
          <a:lstStyle>
            <a:lvl1pPr>
              <a:defRPr sz="32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033637F-6394-4246-886F-8AD64F85E319}"/>
              </a:ext>
            </a:extLst>
          </p:cNvPr>
          <p:cNvSpPr>
            <a:spLocks noGrp="1"/>
          </p:cNvSpPr>
          <p:nvPr>
            <p:ph idx="1"/>
          </p:nvPr>
        </p:nvSpPr>
        <p:spPr>
          <a:xfrm>
            <a:off x="5180012" y="1257300"/>
            <a:ext cx="6172200" cy="4873625"/>
          </a:xfrm>
          <a:prstGeom prst="rect">
            <a:avLst/>
          </a:prstGeo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2293A6F-62E9-094D-81C8-595333883E59}"/>
              </a:ext>
            </a:extLst>
          </p:cNvPr>
          <p:cNvSpPr>
            <a:spLocks noGrp="1"/>
          </p:cNvSpPr>
          <p:nvPr>
            <p:ph type="body" sz="half" idx="2"/>
          </p:nvPr>
        </p:nvSpPr>
        <p:spPr>
          <a:xfrm>
            <a:off x="839788" y="2057399"/>
            <a:ext cx="3932237" cy="4073525"/>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82266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6" Type="http://schemas.openxmlformats.org/officeDocument/2006/relationships/image" Target="../media/image3.jpg"/><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theme" Target="../theme/theme2.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9636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61" r:id="rId11"/>
    <p:sldLayoutId id="2147483673" r:id="rId12"/>
    <p:sldLayoutId id="2147483674" r:id="rId13"/>
    <p:sldLayoutId id="2147483676" r:id="rId14"/>
    <p:sldLayoutId id="2147483675"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406B3D1-F81F-5745-AD9A-8BA323525F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here</a:t>
            </a:r>
          </a:p>
        </p:txBody>
      </p:sp>
      <p:sp>
        <p:nvSpPr>
          <p:cNvPr id="4" name="TextBox 3">
            <a:extLst>
              <a:ext uri="{FF2B5EF4-FFF2-40B4-BE49-F238E27FC236}">
                <a16:creationId xmlns:a16="http://schemas.microsoft.com/office/drawing/2014/main" id="{3B3B5848-2AB3-3C46-8394-05101852D8B2}"/>
              </a:ext>
            </a:extLst>
          </p:cNvPr>
          <p:cNvSpPr txBox="1"/>
          <p:nvPr userDrawn="1"/>
        </p:nvSpPr>
        <p:spPr>
          <a:xfrm>
            <a:off x="838200" y="357871"/>
            <a:ext cx="8315739" cy="646331"/>
          </a:xfrm>
          <a:prstGeom prst="rect">
            <a:avLst/>
          </a:prstGeom>
          <a:noFill/>
        </p:spPr>
        <p:txBody>
          <a:bodyPr wrap="square" rtlCol="0">
            <a:spAutoFit/>
          </a:bodyPr>
          <a:lstStyle/>
          <a:p>
            <a:r>
              <a:rPr lang="en-US" sz="3600" dirty="0">
                <a:solidFill>
                  <a:schemeClr val="bg1"/>
                </a:solidFill>
                <a:latin typeface="Arial" panose="020B0604020202020204" pitchFamily="34" charset="0"/>
                <a:cs typeface="Arial" panose="020B0604020202020204" pitchFamily="34" charset="0"/>
              </a:rPr>
              <a:t>Click to edit Master title here</a:t>
            </a:r>
          </a:p>
        </p:txBody>
      </p:sp>
    </p:spTree>
    <p:extLst>
      <p:ext uri="{BB962C8B-B14F-4D97-AF65-F5344CB8AC3E}">
        <p14:creationId xmlns:p14="http://schemas.microsoft.com/office/powerpoint/2010/main" val="73777461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7" r:id="rId11"/>
    <p:sldLayoutId id="2147483678" r:id="rId12"/>
    <p:sldLayoutId id="2147483679" r:id="rId13"/>
    <p:sldLayoutId id="2147483680" r:id="rId14"/>
  </p:sldLayoutIdLst>
  <p:hf hdr="0" ftr="0" dt="0"/>
  <p:txStyles>
    <p:titleStyle>
      <a:lvl1pPr algn="l" defTabSz="914400" rtl="0" eaLnBrk="1" latinLnBrk="0" hangingPunct="1">
        <a:lnSpc>
          <a:spcPct val="90000"/>
        </a:lnSpc>
        <a:spcBef>
          <a:spcPct val="0"/>
        </a:spcBef>
        <a:buNone/>
        <a:defRPr sz="3600" kern="1200">
          <a:solidFill>
            <a:schemeClr val="bg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2A35E2E-FE28-BC4B-92F4-E54885986798}"/>
              </a:ext>
            </a:extLst>
          </p:cNvPr>
          <p:cNvSpPr>
            <a:spLocks noGrp="1"/>
          </p:cNvSpPr>
          <p:nvPr>
            <p:ph type="ctrTitle"/>
          </p:nvPr>
        </p:nvSpPr>
        <p:spPr/>
        <p:txBody>
          <a:bodyPr lIns="91440" tIns="45720" rIns="91440" bIns="45720" anchor="b"/>
          <a:lstStyle/>
          <a:p>
            <a:r>
              <a:rPr lang="en-US" dirty="0">
                <a:latin typeface="Arial"/>
                <a:cs typeface="Arial"/>
              </a:rPr>
              <a:t>Case Title</a:t>
            </a:r>
            <a:endParaRPr lang="en-US" dirty="0"/>
          </a:p>
        </p:txBody>
      </p:sp>
      <p:sp>
        <p:nvSpPr>
          <p:cNvPr id="5" name="Subtitle 4">
            <a:extLst>
              <a:ext uri="{FF2B5EF4-FFF2-40B4-BE49-F238E27FC236}">
                <a16:creationId xmlns:a16="http://schemas.microsoft.com/office/drawing/2014/main" id="{9792EA46-8F58-C44F-8AEC-F381412A3FC2}"/>
              </a:ext>
            </a:extLst>
          </p:cNvPr>
          <p:cNvSpPr>
            <a:spLocks noGrp="1"/>
          </p:cNvSpPr>
          <p:nvPr>
            <p:ph type="subTitle" idx="1"/>
          </p:nvPr>
        </p:nvSpPr>
        <p:spPr/>
        <p:txBody>
          <a:bodyPr lIns="91440" tIns="45720" rIns="91440" bIns="45720" anchor="t"/>
          <a:lstStyle/>
          <a:p>
            <a:r>
              <a:rPr lang="en-US" dirty="0">
                <a:latin typeface="Arial"/>
                <a:cs typeface="Arial"/>
              </a:rPr>
              <a:t>First Name Last Name </a:t>
            </a:r>
            <a:br>
              <a:rPr lang="en-US" dirty="0">
                <a:latin typeface="Arial"/>
                <a:cs typeface="Arial"/>
              </a:rPr>
            </a:br>
            <a:r>
              <a:rPr lang="en-US" dirty="0">
                <a:latin typeface="Arial"/>
                <a:cs typeface="Arial"/>
              </a:rPr>
              <a:t>Institution</a:t>
            </a:r>
            <a:endParaRPr lang="en-US" dirty="0"/>
          </a:p>
          <a:p>
            <a:endParaRPr lang="en-US" dirty="0"/>
          </a:p>
        </p:txBody>
      </p:sp>
      <p:sp>
        <p:nvSpPr>
          <p:cNvPr id="6" name="TextBox 5">
            <a:extLst>
              <a:ext uri="{FF2B5EF4-FFF2-40B4-BE49-F238E27FC236}">
                <a16:creationId xmlns:a16="http://schemas.microsoft.com/office/drawing/2014/main" id="{E7AF4CC7-C309-3D33-87F4-2A861ACEE6B5}"/>
              </a:ext>
            </a:extLst>
          </p:cNvPr>
          <p:cNvSpPr txBox="1"/>
          <p:nvPr/>
        </p:nvSpPr>
        <p:spPr>
          <a:xfrm>
            <a:off x="2731284" y="577056"/>
            <a:ext cx="4969678" cy="1477328"/>
          </a:xfrm>
          <a:prstGeom prst="rect">
            <a:avLst/>
          </a:prstGeom>
          <a:noFill/>
          <a:ln w="57150"/>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bg1"/>
                </a:solidFill>
                <a:effectLst/>
                <a:uLnTx/>
                <a:uFillTx/>
                <a:latin typeface="Arial"/>
                <a:cs typeface="Arial"/>
              </a:rPr>
              <a:t>SLIDE 1: </a:t>
            </a:r>
            <a:r>
              <a:rPr kumimoji="0" lang="en-US" sz="1800" b="0" i="0" u="none" strike="noStrike" kern="1200" cap="none" spc="0" normalizeH="0" baseline="0" noProof="0" dirty="0">
                <a:ln>
                  <a:noFill/>
                </a:ln>
                <a:solidFill>
                  <a:schemeClr val="bg1"/>
                </a:solidFill>
                <a:effectLst/>
                <a:uLnTx/>
                <a:uFillTx/>
                <a:latin typeface="Arial"/>
                <a:cs typeface="Arial"/>
              </a:rPr>
              <a:t>This slide should include the title of </a:t>
            </a:r>
            <a:r>
              <a:rPr lang="en-US" dirty="0">
                <a:solidFill>
                  <a:schemeClr val="bg1"/>
                </a:solidFill>
                <a:latin typeface="Arial"/>
                <a:cs typeface="Arial"/>
              </a:rPr>
              <a:t>case</a:t>
            </a:r>
            <a:r>
              <a:rPr kumimoji="0" lang="en-US" sz="1800" b="0" i="0" u="none" strike="noStrike" kern="1200" cap="none" spc="0" normalizeH="0" baseline="0" noProof="0" dirty="0">
                <a:ln>
                  <a:noFill/>
                </a:ln>
                <a:solidFill>
                  <a:schemeClr val="bg1"/>
                </a:solidFill>
                <a:effectLst/>
                <a:uLnTx/>
                <a:uFillTx/>
                <a:latin typeface="Arial"/>
                <a:cs typeface="Arial"/>
              </a:rPr>
              <a:t>, speaker name(s) and affiliate institution(s).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bg1"/>
                </a:solidFill>
                <a:effectLst/>
                <a:uLnTx/>
                <a:uFillTx/>
                <a:latin typeface="Arial"/>
                <a:cs typeface="Arial"/>
              </a:rPr>
              <a:t>No commercial logos are allowed on this or any other slide.</a:t>
            </a:r>
            <a:endParaRPr lang="en-US" sz="1800" b="1" i="0" u="none" strike="noStrike" kern="1200" cap="none" spc="0" normalizeH="0" baseline="0" noProof="0" dirty="0">
              <a:ln>
                <a:noFill/>
              </a:ln>
              <a:solidFill>
                <a:schemeClr val="bg1"/>
              </a:solidFill>
              <a:effectLst/>
              <a:uLnTx/>
              <a:uFillTx/>
              <a:latin typeface="Arial"/>
              <a:cs typeface="Arial"/>
            </a:endParaRPr>
          </a:p>
        </p:txBody>
      </p:sp>
    </p:spTree>
    <p:extLst>
      <p:ext uri="{BB962C8B-B14F-4D97-AF65-F5344CB8AC3E}">
        <p14:creationId xmlns:p14="http://schemas.microsoft.com/office/powerpoint/2010/main" val="7982151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33FBB-DE83-9C82-5248-EEE0EEFA2423}"/>
              </a:ext>
            </a:extLst>
          </p:cNvPr>
          <p:cNvSpPr>
            <a:spLocks noGrp="1"/>
          </p:cNvSpPr>
          <p:nvPr>
            <p:ph type="title"/>
          </p:nvPr>
        </p:nvSpPr>
        <p:spPr/>
        <p:txBody>
          <a:bodyPr lIns="91440" tIns="45720" rIns="91440" bIns="45720" anchor="t"/>
          <a:lstStyle/>
          <a:p>
            <a:r>
              <a:rPr lang="en-US" sz="3600">
                <a:latin typeface="Arial"/>
                <a:cs typeface="Arial"/>
              </a:rPr>
              <a:t>Additional Formatting and Presentation Guidelines</a:t>
            </a:r>
            <a:endParaRPr lang="en-US" sz="3600"/>
          </a:p>
        </p:txBody>
      </p:sp>
      <p:sp>
        <p:nvSpPr>
          <p:cNvPr id="3" name="Content Placeholder 2">
            <a:extLst>
              <a:ext uri="{FF2B5EF4-FFF2-40B4-BE49-F238E27FC236}">
                <a16:creationId xmlns:a16="http://schemas.microsoft.com/office/drawing/2014/main" id="{BD3A53CD-19A4-042C-1144-34FE7EC5B0E5}"/>
              </a:ext>
            </a:extLst>
          </p:cNvPr>
          <p:cNvSpPr>
            <a:spLocks noGrp="1"/>
          </p:cNvSpPr>
          <p:nvPr>
            <p:ph idx="1"/>
          </p:nvPr>
        </p:nvSpPr>
        <p:spPr/>
        <p:txBody>
          <a:bodyPr lIns="91440" tIns="45720" rIns="91440" bIns="45720" anchor="t"/>
          <a:lstStyle/>
          <a:p>
            <a:r>
              <a:rPr lang="en-US" sz="2400" b="1">
                <a:latin typeface="Arial"/>
                <a:cs typeface="Arial"/>
              </a:rPr>
              <a:t>Cases should be presented as an unknown</a:t>
            </a:r>
            <a:r>
              <a:rPr lang="en-US" sz="2400">
                <a:latin typeface="Arial"/>
                <a:cs typeface="Arial"/>
              </a:rPr>
              <a:t> with the final diagnosis being identified near the end of the presentation.</a:t>
            </a:r>
            <a:endParaRPr lang="en-US" sz="2400"/>
          </a:p>
          <a:p>
            <a:r>
              <a:rPr lang="en-US" sz="2400" b="1">
                <a:latin typeface="Arial"/>
                <a:cs typeface="Arial"/>
              </a:rPr>
              <a:t>Product/brand names and logos should NOT be included in the presentation body. </a:t>
            </a:r>
            <a:r>
              <a:rPr lang="en-US" sz="2400">
                <a:latin typeface="Arial"/>
                <a:cs typeface="Arial"/>
              </a:rPr>
              <a:t>However institution logos (ex. Non-PhRMA related logos such as school names, associations and government agencies) are allowed in the body of the presentation. </a:t>
            </a:r>
            <a:endParaRPr lang="en-US" sz="2400"/>
          </a:p>
          <a:p>
            <a:r>
              <a:rPr lang="en-US" sz="2400" b="1">
                <a:latin typeface="Arial"/>
                <a:cs typeface="Arial"/>
              </a:rPr>
              <a:t>Company/product brand names should NOT be referenced during the presentation.</a:t>
            </a:r>
            <a:r>
              <a:rPr lang="en-US" sz="2400">
                <a:latin typeface="Arial"/>
                <a:cs typeface="Arial"/>
              </a:rPr>
              <a:t> Only scientific or generic names should be used. However, if it is necessary to reference a commonly use brand name or product, the scientific or generic name should be referenced next to it. </a:t>
            </a:r>
            <a:endParaRPr lang="en-US" sz="2400"/>
          </a:p>
          <a:p>
            <a:pPr lvl="1"/>
            <a:r>
              <a:rPr lang="en-US" sz="2000">
                <a:latin typeface="Arial"/>
                <a:cs typeface="Arial"/>
              </a:rPr>
              <a:t>Example: Acetaminophen (Tylenol)</a:t>
            </a:r>
            <a:endParaRPr lang="en-US" sz="2000"/>
          </a:p>
          <a:p>
            <a:endParaRPr lang="en-US" sz="2400"/>
          </a:p>
          <a:p>
            <a:endParaRPr lang="en-US" sz="2400"/>
          </a:p>
          <a:p>
            <a:endParaRPr lang="en-US" sz="2400"/>
          </a:p>
        </p:txBody>
      </p:sp>
    </p:spTree>
    <p:extLst>
      <p:ext uri="{BB962C8B-B14F-4D97-AF65-F5344CB8AC3E}">
        <p14:creationId xmlns:p14="http://schemas.microsoft.com/office/powerpoint/2010/main" val="2111461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61E13-E6F4-A523-209C-12E9E0DA531B}"/>
              </a:ext>
            </a:extLst>
          </p:cNvPr>
          <p:cNvSpPr>
            <a:spLocks noGrp="1"/>
          </p:cNvSpPr>
          <p:nvPr>
            <p:ph type="title"/>
          </p:nvPr>
        </p:nvSpPr>
        <p:spPr/>
        <p:txBody>
          <a:bodyPr lIns="91440" tIns="45720" rIns="91440" bIns="45720" anchor="t"/>
          <a:lstStyle/>
          <a:p>
            <a:r>
              <a:rPr lang="en-US">
                <a:latin typeface="Arial"/>
                <a:cs typeface="Arial"/>
              </a:rPr>
              <a:t>Slide 2: Disclosure Template</a:t>
            </a:r>
            <a:endParaRPr lang="en-US"/>
          </a:p>
        </p:txBody>
      </p:sp>
      <p:sp>
        <p:nvSpPr>
          <p:cNvPr id="3" name="Content Placeholder 2">
            <a:extLst>
              <a:ext uri="{FF2B5EF4-FFF2-40B4-BE49-F238E27FC236}">
                <a16:creationId xmlns:a16="http://schemas.microsoft.com/office/drawing/2014/main" id="{DD08DD85-A1CA-DD2F-80C3-6B0827B3E9C9}"/>
              </a:ext>
            </a:extLst>
          </p:cNvPr>
          <p:cNvSpPr>
            <a:spLocks noGrp="1"/>
          </p:cNvSpPr>
          <p:nvPr>
            <p:ph idx="1"/>
          </p:nvPr>
        </p:nvSpPr>
        <p:spPr/>
        <p:txBody>
          <a:bodyPr/>
          <a:lstStyle/>
          <a:p>
            <a:pPr marL="0" indent="0">
              <a:buNone/>
            </a:pPr>
            <a:r>
              <a:rPr lang="en-US" sz="2400" dirty="0"/>
              <a:t>I have the following relevant financial relationship(s) to disclose:</a:t>
            </a:r>
            <a:br>
              <a:rPr lang="en-US" sz="2400" dirty="0"/>
            </a:br>
            <a:br>
              <a:rPr lang="en-US" sz="2400" dirty="0"/>
            </a:br>
            <a:r>
              <a:rPr lang="en-US" sz="2400" dirty="0"/>
              <a:t>Shareholder: YYY Corporation, Officer or Board Member: XXX, Grant/Research Support: ZZZ. </a:t>
            </a:r>
            <a:endParaRPr lang="en-US" dirty="0"/>
          </a:p>
          <a:p>
            <a:pPr marL="0" indent="0" algn="ctr">
              <a:buNone/>
            </a:pPr>
            <a:r>
              <a:rPr lang="en-US" dirty="0"/>
              <a:t>-OR-</a:t>
            </a:r>
            <a:br>
              <a:rPr lang="en-US" dirty="0"/>
            </a:br>
            <a:endParaRPr lang="en-US" dirty="0"/>
          </a:p>
          <a:p>
            <a:pPr marL="0" indent="0">
              <a:buNone/>
            </a:pPr>
            <a:r>
              <a:rPr lang="en-US" sz="2400" dirty="0"/>
              <a:t>I have no relevant financial relationship(s) with ineligible companies to disclose.</a:t>
            </a:r>
          </a:p>
          <a:p>
            <a:pPr marL="0" indent="0">
              <a:buNone/>
            </a:pPr>
            <a:endParaRPr lang="en-US" sz="2400" dirty="0"/>
          </a:p>
          <a:p>
            <a:pPr marL="0" indent="0">
              <a:buNone/>
            </a:pPr>
            <a:r>
              <a:rPr lang="en-US" sz="2400" dirty="0"/>
              <a:t>All of the relevant financial relationships listed for these individuals have been mitigated.</a:t>
            </a:r>
          </a:p>
          <a:p>
            <a:pPr marL="0" indent="0">
              <a:buNone/>
            </a:pPr>
            <a:endParaRPr lang="en-US" sz="2400" dirty="0"/>
          </a:p>
        </p:txBody>
      </p:sp>
    </p:spTree>
    <p:extLst>
      <p:ext uri="{BB962C8B-B14F-4D97-AF65-F5344CB8AC3E}">
        <p14:creationId xmlns:p14="http://schemas.microsoft.com/office/powerpoint/2010/main" val="3771428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33FBB-DE83-9C82-5248-EEE0EEFA2423}"/>
              </a:ext>
            </a:extLst>
          </p:cNvPr>
          <p:cNvSpPr>
            <a:spLocks noGrp="1"/>
          </p:cNvSpPr>
          <p:nvPr>
            <p:ph type="title"/>
          </p:nvPr>
        </p:nvSpPr>
        <p:spPr/>
        <p:txBody>
          <a:bodyPr lIns="91440" tIns="45720" rIns="91440" bIns="45720" anchor="t"/>
          <a:lstStyle/>
          <a:p>
            <a:r>
              <a:rPr lang="en-US">
                <a:latin typeface="Arial"/>
                <a:cs typeface="Arial"/>
              </a:rPr>
              <a:t>Slide 3: Introduction</a:t>
            </a:r>
            <a:endParaRPr lang="en-US"/>
          </a:p>
        </p:txBody>
      </p:sp>
      <p:sp>
        <p:nvSpPr>
          <p:cNvPr id="3" name="Content Placeholder 2">
            <a:extLst>
              <a:ext uri="{FF2B5EF4-FFF2-40B4-BE49-F238E27FC236}">
                <a16:creationId xmlns:a16="http://schemas.microsoft.com/office/drawing/2014/main" id="{BD3A53CD-19A4-042C-1144-34FE7EC5B0E5}"/>
              </a:ext>
            </a:extLst>
          </p:cNvPr>
          <p:cNvSpPr>
            <a:spLocks noGrp="1"/>
          </p:cNvSpPr>
          <p:nvPr>
            <p:ph idx="1"/>
          </p:nvPr>
        </p:nvSpPr>
        <p:spPr/>
        <p:txBody>
          <a:bodyPr/>
          <a:lstStyle/>
          <a:p>
            <a:r>
              <a:rPr lang="en-US" sz="2400"/>
              <a:t>Briefly introduce your case, but do not include the final diagnosis.</a:t>
            </a:r>
          </a:p>
        </p:txBody>
      </p:sp>
    </p:spTree>
    <p:extLst>
      <p:ext uri="{BB962C8B-B14F-4D97-AF65-F5344CB8AC3E}">
        <p14:creationId xmlns:p14="http://schemas.microsoft.com/office/powerpoint/2010/main" val="1652714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33FBB-DE83-9C82-5248-EEE0EEFA2423}"/>
              </a:ext>
            </a:extLst>
          </p:cNvPr>
          <p:cNvSpPr>
            <a:spLocks noGrp="1"/>
          </p:cNvSpPr>
          <p:nvPr>
            <p:ph type="title"/>
          </p:nvPr>
        </p:nvSpPr>
        <p:spPr/>
        <p:txBody>
          <a:bodyPr lIns="91440" tIns="45720" rIns="91440" bIns="45720" anchor="t"/>
          <a:lstStyle/>
          <a:p>
            <a:r>
              <a:rPr lang="en-US">
                <a:latin typeface="Arial"/>
                <a:cs typeface="Arial"/>
              </a:rPr>
              <a:t>Slide 4-7: Case Presentation</a:t>
            </a:r>
            <a:endParaRPr lang="en-US"/>
          </a:p>
        </p:txBody>
      </p:sp>
      <p:sp>
        <p:nvSpPr>
          <p:cNvPr id="3" name="Content Placeholder 2">
            <a:extLst>
              <a:ext uri="{FF2B5EF4-FFF2-40B4-BE49-F238E27FC236}">
                <a16:creationId xmlns:a16="http://schemas.microsoft.com/office/drawing/2014/main" id="{BD3A53CD-19A4-042C-1144-34FE7EC5B0E5}"/>
              </a:ext>
            </a:extLst>
          </p:cNvPr>
          <p:cNvSpPr>
            <a:spLocks noGrp="1"/>
          </p:cNvSpPr>
          <p:nvPr>
            <p:ph idx="1"/>
          </p:nvPr>
        </p:nvSpPr>
        <p:spPr/>
        <p:txBody>
          <a:bodyPr/>
          <a:lstStyle/>
          <a:p>
            <a:r>
              <a:rPr lang="en-US" sz="2400"/>
              <a:t>Present data about the patient. Information may include: </a:t>
            </a:r>
          </a:p>
          <a:p>
            <a:pPr lvl="1"/>
            <a:r>
              <a:rPr lang="en-US" sz="2000"/>
              <a:t>Description of why the patient sought medical help.</a:t>
            </a:r>
          </a:p>
          <a:p>
            <a:pPr lvl="1"/>
            <a:r>
              <a:rPr lang="en-US" sz="2000"/>
              <a:t>Observations of medical exam.</a:t>
            </a:r>
          </a:p>
          <a:p>
            <a:pPr lvl="1"/>
            <a:r>
              <a:rPr lang="en-US" sz="2000"/>
              <a:t>Description and results of any specialized tests that were performed.</a:t>
            </a:r>
          </a:p>
        </p:txBody>
      </p:sp>
    </p:spTree>
    <p:extLst>
      <p:ext uri="{BB962C8B-B14F-4D97-AF65-F5344CB8AC3E}">
        <p14:creationId xmlns:p14="http://schemas.microsoft.com/office/powerpoint/2010/main" val="1278387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33FBB-DE83-9C82-5248-EEE0EEFA2423}"/>
              </a:ext>
            </a:extLst>
          </p:cNvPr>
          <p:cNvSpPr>
            <a:spLocks noGrp="1"/>
          </p:cNvSpPr>
          <p:nvPr>
            <p:ph type="title"/>
          </p:nvPr>
        </p:nvSpPr>
        <p:spPr/>
        <p:txBody>
          <a:bodyPr lIns="91440" tIns="45720" rIns="91440" bIns="45720" anchor="t"/>
          <a:lstStyle/>
          <a:p>
            <a:r>
              <a:rPr lang="en-US">
                <a:latin typeface="Arial"/>
                <a:cs typeface="Arial"/>
              </a:rPr>
              <a:t>Slide 8: Case Investigation/Data</a:t>
            </a:r>
            <a:endParaRPr lang="en-US"/>
          </a:p>
        </p:txBody>
      </p:sp>
      <p:sp>
        <p:nvSpPr>
          <p:cNvPr id="3" name="Content Placeholder 2">
            <a:extLst>
              <a:ext uri="{FF2B5EF4-FFF2-40B4-BE49-F238E27FC236}">
                <a16:creationId xmlns:a16="http://schemas.microsoft.com/office/drawing/2014/main" id="{BD3A53CD-19A4-042C-1144-34FE7EC5B0E5}"/>
              </a:ext>
            </a:extLst>
          </p:cNvPr>
          <p:cNvSpPr>
            <a:spLocks noGrp="1"/>
          </p:cNvSpPr>
          <p:nvPr>
            <p:ph idx="1"/>
          </p:nvPr>
        </p:nvSpPr>
        <p:spPr/>
        <p:txBody>
          <a:bodyPr/>
          <a:lstStyle/>
          <a:p>
            <a:r>
              <a:rPr lang="en-US" sz="2400"/>
              <a:t>Include any test result data.</a:t>
            </a:r>
          </a:p>
          <a:p>
            <a:endParaRPr lang="en-US" sz="2000"/>
          </a:p>
        </p:txBody>
      </p:sp>
      <p:pic>
        <p:nvPicPr>
          <p:cNvPr id="5" name="Picture 4">
            <a:extLst>
              <a:ext uri="{FF2B5EF4-FFF2-40B4-BE49-F238E27FC236}">
                <a16:creationId xmlns:a16="http://schemas.microsoft.com/office/drawing/2014/main" id="{D2924B2B-B6A8-5A82-E859-4CEAF5A11439}"/>
              </a:ext>
            </a:extLst>
          </p:cNvPr>
          <p:cNvPicPr>
            <a:picLocks noChangeAspect="1"/>
          </p:cNvPicPr>
          <p:nvPr/>
        </p:nvPicPr>
        <p:blipFill>
          <a:blip r:embed="rId2"/>
          <a:stretch>
            <a:fillRect/>
          </a:stretch>
        </p:blipFill>
        <p:spPr>
          <a:xfrm>
            <a:off x="2195512" y="2520156"/>
            <a:ext cx="7800975" cy="2962275"/>
          </a:xfrm>
          <a:prstGeom prst="rect">
            <a:avLst/>
          </a:prstGeom>
        </p:spPr>
      </p:pic>
    </p:spTree>
    <p:extLst>
      <p:ext uri="{BB962C8B-B14F-4D97-AF65-F5344CB8AC3E}">
        <p14:creationId xmlns:p14="http://schemas.microsoft.com/office/powerpoint/2010/main" val="2234479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33FBB-DE83-9C82-5248-EEE0EEFA2423}"/>
              </a:ext>
            </a:extLst>
          </p:cNvPr>
          <p:cNvSpPr>
            <a:spLocks noGrp="1"/>
          </p:cNvSpPr>
          <p:nvPr>
            <p:ph type="title"/>
          </p:nvPr>
        </p:nvSpPr>
        <p:spPr/>
        <p:txBody>
          <a:bodyPr lIns="91440" tIns="45720" rIns="91440" bIns="45720" anchor="t"/>
          <a:lstStyle/>
          <a:p>
            <a:r>
              <a:rPr lang="en-US">
                <a:latin typeface="Arial"/>
                <a:cs typeface="Arial"/>
              </a:rPr>
              <a:t>Slide 9: Audience Response Slide</a:t>
            </a:r>
            <a:endParaRPr lang="en-US"/>
          </a:p>
        </p:txBody>
      </p:sp>
      <p:sp>
        <p:nvSpPr>
          <p:cNvPr id="3" name="Content Placeholder 2">
            <a:extLst>
              <a:ext uri="{FF2B5EF4-FFF2-40B4-BE49-F238E27FC236}">
                <a16:creationId xmlns:a16="http://schemas.microsoft.com/office/drawing/2014/main" id="{BD3A53CD-19A4-042C-1144-34FE7EC5B0E5}"/>
              </a:ext>
            </a:extLst>
          </p:cNvPr>
          <p:cNvSpPr>
            <a:spLocks noGrp="1"/>
          </p:cNvSpPr>
          <p:nvPr>
            <p:ph idx="1"/>
          </p:nvPr>
        </p:nvSpPr>
        <p:spPr/>
        <p:txBody>
          <a:bodyPr/>
          <a:lstStyle/>
          <a:p>
            <a:r>
              <a:rPr lang="en-US" sz="2400"/>
              <a:t>Prepare one multiple choice question for your case, limited to 3-5 answer choices, no more than 100 characters in length for questions and answers.</a:t>
            </a:r>
          </a:p>
          <a:p>
            <a:r>
              <a:rPr lang="en-US" sz="2400"/>
              <a:t> This question will be posed to the audience for live voting on the meeting website. Do not put any extra information on this slide. </a:t>
            </a:r>
          </a:p>
          <a:p>
            <a:r>
              <a:rPr lang="en-US" sz="2400"/>
              <a:t>Example questions:</a:t>
            </a:r>
          </a:p>
          <a:p>
            <a:pPr lvl="1"/>
            <a:r>
              <a:rPr lang="en-US" sz="2000"/>
              <a:t>What would you do next?</a:t>
            </a:r>
          </a:p>
          <a:p>
            <a:pPr lvl="1"/>
            <a:r>
              <a:rPr lang="en-US" sz="2000"/>
              <a:t>What is the diagnosis?</a:t>
            </a:r>
          </a:p>
          <a:p>
            <a:pPr lvl="1"/>
            <a:r>
              <a:rPr lang="en-US" sz="2000"/>
              <a:t>Which of the following features helps distinguish the most likely cause of this patient’s symptoms?</a:t>
            </a:r>
          </a:p>
          <a:p>
            <a:endParaRPr lang="en-US" sz="2400"/>
          </a:p>
          <a:p>
            <a:endParaRPr lang="en-US" sz="2000"/>
          </a:p>
        </p:txBody>
      </p:sp>
    </p:spTree>
    <p:extLst>
      <p:ext uri="{BB962C8B-B14F-4D97-AF65-F5344CB8AC3E}">
        <p14:creationId xmlns:p14="http://schemas.microsoft.com/office/powerpoint/2010/main" val="3273341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33FBB-DE83-9C82-5248-EEE0EEFA2423}"/>
              </a:ext>
            </a:extLst>
          </p:cNvPr>
          <p:cNvSpPr>
            <a:spLocks noGrp="1"/>
          </p:cNvSpPr>
          <p:nvPr>
            <p:ph type="title"/>
          </p:nvPr>
        </p:nvSpPr>
        <p:spPr/>
        <p:txBody>
          <a:bodyPr lIns="91440" tIns="45720" rIns="91440" bIns="45720" anchor="t"/>
          <a:lstStyle/>
          <a:p>
            <a:r>
              <a:rPr lang="en-US">
                <a:latin typeface="Arial"/>
                <a:cs typeface="Arial"/>
              </a:rPr>
              <a:t>Slide 10: Summary Slide</a:t>
            </a:r>
            <a:endParaRPr lang="en-US"/>
          </a:p>
        </p:txBody>
      </p:sp>
      <p:sp>
        <p:nvSpPr>
          <p:cNvPr id="3" name="Content Placeholder 2">
            <a:extLst>
              <a:ext uri="{FF2B5EF4-FFF2-40B4-BE49-F238E27FC236}">
                <a16:creationId xmlns:a16="http://schemas.microsoft.com/office/drawing/2014/main" id="{BD3A53CD-19A4-042C-1144-34FE7EC5B0E5}"/>
              </a:ext>
            </a:extLst>
          </p:cNvPr>
          <p:cNvSpPr>
            <a:spLocks noGrp="1"/>
          </p:cNvSpPr>
          <p:nvPr>
            <p:ph idx="1"/>
          </p:nvPr>
        </p:nvSpPr>
        <p:spPr/>
        <p:txBody>
          <a:bodyPr/>
          <a:lstStyle/>
          <a:p>
            <a:r>
              <a:rPr lang="en-US" sz="2400"/>
              <a:t>Report the final patient diagnosis, long-term outcome and any future research plans.</a:t>
            </a:r>
          </a:p>
          <a:p>
            <a:r>
              <a:rPr lang="en-US" sz="2400"/>
              <a:t> Summarize the lessons learned from the case and why they are significant for future treatments of similar cases.</a:t>
            </a:r>
          </a:p>
          <a:p>
            <a:r>
              <a:rPr lang="en-US" sz="2400" b="1"/>
              <a:t>Take Home Message: </a:t>
            </a:r>
            <a:r>
              <a:rPr lang="en-US" sz="2400"/>
              <a:t>outline the primary educational points of your case study/diagnosis.</a:t>
            </a:r>
            <a:endParaRPr lang="en-US" sz="2000"/>
          </a:p>
          <a:p>
            <a:endParaRPr lang="en-US" sz="2400"/>
          </a:p>
          <a:p>
            <a:endParaRPr lang="en-US" sz="2000"/>
          </a:p>
        </p:txBody>
      </p:sp>
    </p:spTree>
    <p:extLst>
      <p:ext uri="{BB962C8B-B14F-4D97-AF65-F5344CB8AC3E}">
        <p14:creationId xmlns:p14="http://schemas.microsoft.com/office/powerpoint/2010/main" val="2265806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7F81B-F51D-C36F-EFB5-C2CCA5612EEB}"/>
              </a:ext>
            </a:extLst>
          </p:cNvPr>
          <p:cNvSpPr>
            <a:spLocks noGrp="1"/>
          </p:cNvSpPr>
          <p:nvPr>
            <p:ph type="title"/>
          </p:nvPr>
        </p:nvSpPr>
        <p:spPr/>
        <p:txBody>
          <a:bodyPr lIns="91440" tIns="45720" rIns="91440" bIns="45720" anchor="t"/>
          <a:lstStyle/>
          <a:p>
            <a:r>
              <a:rPr lang="en-US">
                <a:latin typeface="Arial"/>
                <a:cs typeface="Arial"/>
              </a:rPr>
              <a:t>Slide 11: Evidence-Based Medicine (EBM) or Key References</a:t>
            </a:r>
          </a:p>
        </p:txBody>
      </p:sp>
      <p:sp>
        <p:nvSpPr>
          <p:cNvPr id="3" name="Content Placeholder 2">
            <a:extLst>
              <a:ext uri="{FF2B5EF4-FFF2-40B4-BE49-F238E27FC236}">
                <a16:creationId xmlns:a16="http://schemas.microsoft.com/office/drawing/2014/main" id="{8436673C-272B-53FD-39AA-45330E04823C}"/>
              </a:ext>
            </a:extLst>
          </p:cNvPr>
          <p:cNvSpPr>
            <a:spLocks noGrp="1"/>
          </p:cNvSpPr>
          <p:nvPr>
            <p:ph idx="1"/>
          </p:nvPr>
        </p:nvSpPr>
        <p:spPr>
          <a:xfrm>
            <a:off x="838200" y="2645351"/>
            <a:ext cx="10515600" cy="3531612"/>
          </a:xfrm>
        </p:spPr>
        <p:txBody>
          <a:bodyPr lIns="91440" tIns="45720" rIns="91440" bIns="45720" anchor="t"/>
          <a:lstStyle/>
          <a:p>
            <a:r>
              <a:rPr lang="en-US">
                <a:latin typeface="Arial"/>
                <a:cs typeface="Arial"/>
              </a:rPr>
              <a:t>Should only contain key references</a:t>
            </a:r>
            <a:endParaRPr lang="en-US"/>
          </a:p>
        </p:txBody>
      </p:sp>
    </p:spTree>
    <p:extLst>
      <p:ext uri="{BB962C8B-B14F-4D97-AF65-F5344CB8AC3E}">
        <p14:creationId xmlns:p14="http://schemas.microsoft.com/office/powerpoint/2010/main" val="4015038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33FBB-DE83-9C82-5248-EEE0EEFA2423}"/>
              </a:ext>
            </a:extLst>
          </p:cNvPr>
          <p:cNvSpPr>
            <a:spLocks noGrp="1"/>
          </p:cNvSpPr>
          <p:nvPr>
            <p:ph type="title"/>
          </p:nvPr>
        </p:nvSpPr>
        <p:spPr/>
        <p:txBody>
          <a:bodyPr lIns="91440" tIns="45720" rIns="91440" bIns="45720" anchor="t"/>
          <a:lstStyle/>
          <a:p>
            <a:r>
              <a:rPr lang="en-US" sz="3600">
                <a:latin typeface="Arial"/>
                <a:cs typeface="Arial"/>
              </a:rPr>
              <a:t>Additional Formatting and Presentation Guidelines</a:t>
            </a:r>
            <a:endParaRPr lang="en-US" sz="3600"/>
          </a:p>
        </p:txBody>
      </p:sp>
      <p:sp>
        <p:nvSpPr>
          <p:cNvPr id="3" name="Content Placeholder 2">
            <a:extLst>
              <a:ext uri="{FF2B5EF4-FFF2-40B4-BE49-F238E27FC236}">
                <a16:creationId xmlns:a16="http://schemas.microsoft.com/office/drawing/2014/main" id="{BD3A53CD-19A4-042C-1144-34FE7EC5B0E5}"/>
              </a:ext>
            </a:extLst>
          </p:cNvPr>
          <p:cNvSpPr>
            <a:spLocks noGrp="1"/>
          </p:cNvSpPr>
          <p:nvPr>
            <p:ph idx="1"/>
          </p:nvPr>
        </p:nvSpPr>
        <p:spPr/>
        <p:txBody>
          <a:bodyPr lIns="91440" tIns="45720" rIns="91440" bIns="45720" anchor="t"/>
          <a:lstStyle/>
          <a:p>
            <a:r>
              <a:rPr lang="en-US" sz="2400">
                <a:latin typeface="Arial"/>
                <a:cs typeface="Arial"/>
              </a:rPr>
              <a:t>Presentations should be set to </a:t>
            </a:r>
            <a:r>
              <a:rPr lang="en-US" sz="2400" b="1">
                <a:latin typeface="Arial"/>
                <a:cs typeface="Arial"/>
              </a:rPr>
              <a:t>Widescreen (16:9)</a:t>
            </a:r>
            <a:r>
              <a:rPr lang="en-US" sz="2400">
                <a:latin typeface="Arial"/>
                <a:cs typeface="Arial"/>
              </a:rPr>
              <a:t>.</a:t>
            </a:r>
            <a:endParaRPr lang="en-US" sz="2400"/>
          </a:p>
          <a:p>
            <a:r>
              <a:rPr lang="en-US" sz="2400">
                <a:latin typeface="Arial"/>
                <a:cs typeface="Arial"/>
              </a:rPr>
              <a:t>When including images, make sure they are </a:t>
            </a:r>
            <a:r>
              <a:rPr lang="en-US" sz="2400" b="1">
                <a:latin typeface="Arial"/>
                <a:cs typeface="Arial"/>
              </a:rPr>
              <a:t>high quality </a:t>
            </a:r>
            <a:r>
              <a:rPr lang="en-US" sz="2400">
                <a:latin typeface="Arial"/>
                <a:cs typeface="Arial"/>
              </a:rPr>
              <a:t>and </a:t>
            </a:r>
            <a:r>
              <a:rPr lang="en-US" sz="2400" b="1">
                <a:latin typeface="Arial"/>
                <a:cs typeface="Arial"/>
              </a:rPr>
              <a:t>very clear</a:t>
            </a:r>
            <a:r>
              <a:rPr lang="en-US" sz="2400">
                <a:latin typeface="Arial"/>
                <a:cs typeface="Arial"/>
              </a:rPr>
              <a:t>.</a:t>
            </a:r>
          </a:p>
          <a:p>
            <a:r>
              <a:rPr lang="en-US" sz="2400">
                <a:latin typeface="Arial"/>
                <a:cs typeface="Arial"/>
              </a:rPr>
              <a:t>Text fonts should not be less than 18 pts. A well-sized font is between 22-24 pts.</a:t>
            </a:r>
          </a:p>
          <a:p>
            <a:r>
              <a:rPr lang="en-US" sz="2400" b="1">
                <a:latin typeface="Arial"/>
                <a:cs typeface="Arial"/>
              </a:rPr>
              <a:t>Keep your words to a minimum.</a:t>
            </a:r>
            <a:r>
              <a:rPr lang="en-US" sz="2400">
                <a:latin typeface="Arial"/>
                <a:cs typeface="Arial"/>
              </a:rPr>
              <a:t> Each presenter is allotted exactly 10 minutes to present (including the ARS poll question and audience response time). Presenters should quickly run through title, disclosure and reference slides and plan less than 1 minute on each remaining slide. Presenters will NOT be allowed to exceed the allotted time. </a:t>
            </a:r>
            <a:endParaRPr lang="en-US" sz="2400"/>
          </a:p>
          <a:p>
            <a:r>
              <a:rPr lang="en-US" sz="2400">
                <a:latin typeface="Arial"/>
                <a:cs typeface="Arial"/>
              </a:rPr>
              <a:t>Use only </a:t>
            </a:r>
            <a:r>
              <a:rPr lang="en-US" sz="2400" b="1">
                <a:latin typeface="Arial"/>
                <a:cs typeface="Arial"/>
              </a:rPr>
              <a:t>U.S. standard measurement units</a:t>
            </a:r>
            <a:r>
              <a:rPr lang="en-US" sz="2400">
                <a:latin typeface="Arial"/>
                <a:cs typeface="Arial"/>
              </a:rPr>
              <a:t>. </a:t>
            </a:r>
            <a:endParaRPr lang="en-US" sz="2400"/>
          </a:p>
          <a:p>
            <a:endParaRPr lang="en-US" sz="2400"/>
          </a:p>
          <a:p>
            <a:endParaRPr lang="en-US" sz="2400"/>
          </a:p>
        </p:txBody>
      </p:sp>
    </p:spTree>
    <p:extLst>
      <p:ext uri="{BB962C8B-B14F-4D97-AF65-F5344CB8AC3E}">
        <p14:creationId xmlns:p14="http://schemas.microsoft.com/office/powerpoint/2010/main" val="27885477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RC 2023 Presenter Slide Template" id="{407142A3-5715-2343-961D-94E1870FB3D6}" vid="{4962B967-B19E-D343-A052-FE7413003D89}"/>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RC 2023 Presenter Slide Template" id="{407142A3-5715-2343-961D-94E1870FB3D6}" vid="{6C143B95-303E-3F4C-87F4-A19B91B7BDF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5dc3521-66dd-4bca-851e-0a1278904932" xsi:nil="true"/>
    <lcf76f155ced4ddcb4097134ff3c332f xmlns="b1624528-ea08-4537-bbf1-834621836b6b">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5D804353EBF1C408CBF81453124E8D6" ma:contentTypeVersion="16" ma:contentTypeDescription="Create a new document." ma:contentTypeScope="" ma:versionID="2cb10eef85a42fa0fbc521b36781fdda">
  <xsd:schema xmlns:xsd="http://www.w3.org/2001/XMLSchema" xmlns:xs="http://www.w3.org/2001/XMLSchema" xmlns:p="http://schemas.microsoft.com/office/2006/metadata/properties" xmlns:ns2="b1624528-ea08-4537-bbf1-834621836b6b" xmlns:ns3="25dc3521-66dd-4bca-851e-0a1278904932" targetNamespace="http://schemas.microsoft.com/office/2006/metadata/properties" ma:root="true" ma:fieldsID="294beb4395814703c33a00073e6431a9" ns2:_="" ns3:_="">
    <xsd:import namespace="b1624528-ea08-4537-bbf1-834621836b6b"/>
    <xsd:import namespace="25dc3521-66dd-4bca-851e-0a127890493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624528-ea08-4537-bbf1-834621836b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b4b1635-69a1-4a2a-b291-18d8efcc92d4"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5dc3521-66dd-4bca-851e-0a1278904932"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b1a51082-c1fc-4311-a5d5-5cf734f165f6}" ma:internalName="TaxCatchAll" ma:showField="CatchAllData" ma:web="25dc3521-66dd-4bca-851e-0a127890493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4C7238E-9A9F-4FDF-9CFD-6472637A76D2}">
  <ds:schemaRefs>
    <ds:schemaRef ds:uri="http://schemas.microsoft.com/office/2006/documentManagement/types"/>
    <ds:schemaRef ds:uri="http://schemas.microsoft.com/office/infopath/2007/PartnerControls"/>
    <ds:schemaRef ds:uri="25dc3521-66dd-4bca-851e-0a1278904932"/>
    <ds:schemaRef ds:uri="http://purl.org/dc/elements/1.1/"/>
    <ds:schemaRef ds:uri="http://purl.org/dc/terms/"/>
    <ds:schemaRef ds:uri="http://www.w3.org/XML/1998/namespace"/>
    <ds:schemaRef ds:uri="http://purl.org/dc/dcmitype/"/>
    <ds:schemaRef ds:uri="http://schemas.openxmlformats.org/package/2006/metadata/core-properties"/>
    <ds:schemaRef ds:uri="8a313166-4b06-4db3-9ec4-8bed4cea4468"/>
    <ds:schemaRef ds:uri="http://schemas.microsoft.com/office/2006/metadata/properties"/>
    <ds:schemaRef ds:uri="b1624528-ea08-4537-bbf1-834621836b6b"/>
  </ds:schemaRefs>
</ds:datastoreItem>
</file>

<file path=customXml/itemProps2.xml><?xml version="1.0" encoding="utf-8"?>
<ds:datastoreItem xmlns:ds="http://schemas.openxmlformats.org/officeDocument/2006/customXml" ds:itemID="{7861BE0F-440C-4E5F-9158-247B860F92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624528-ea08-4537-bbf1-834621836b6b"/>
    <ds:schemaRef ds:uri="25dc3521-66dd-4bca-851e-0a12789049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7766592-2CE5-448F-B145-99F6D9C3CD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ACRC 2023 Presenter Slide Template</Template>
  <TotalTime>13</TotalTime>
  <Words>630</Words>
  <Application>Microsoft Office PowerPoint</Application>
  <PresentationFormat>Widescreen</PresentationFormat>
  <Paragraphs>50</Paragraphs>
  <Slides>10</Slides>
  <Notes>2</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Office Theme</vt:lpstr>
      <vt:lpstr>Custom Design</vt:lpstr>
      <vt:lpstr>Case Title</vt:lpstr>
      <vt:lpstr>Slide 2: Disclosure Template</vt:lpstr>
      <vt:lpstr>Slide 3: Introduction</vt:lpstr>
      <vt:lpstr>Slide 4-7: Case Presentation</vt:lpstr>
      <vt:lpstr>Slide 8: Case Investigation/Data</vt:lpstr>
      <vt:lpstr>Slide 9: Audience Response Slide</vt:lpstr>
      <vt:lpstr>Slide 10: Summary Slide</vt:lpstr>
      <vt:lpstr>Slide 11: Evidence-Based Medicine (EBM) or Key References</vt:lpstr>
      <vt:lpstr>Additional Formatting and Presentation Guidelines</vt:lpstr>
      <vt:lpstr>Additional Formatting and Presentation Guidelines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Wells</dc:creator>
  <cp:lastModifiedBy>Jennifer Wells</cp:lastModifiedBy>
  <cp:revision>3</cp:revision>
  <dcterms:created xsi:type="dcterms:W3CDTF">2023-05-22T18:34:04Z</dcterms:created>
  <dcterms:modified xsi:type="dcterms:W3CDTF">2023-05-22T18:49:03Z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0x01010025D804353EBF1C408CBF81453124E8D6</vt:lpwstr>
  </property>
  <property fmtid="{D5CDD505-2E9C-101B-9397-08002B2CF9AE}" pid="3" name="MediaServiceImageTags">
    <vt:lpwstr/>
  </property>
</Properties>
</file>